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75" r:id="rId4"/>
    <p:sldId id="276" r:id="rId5"/>
    <p:sldId id="277" r:id="rId6"/>
    <p:sldId id="278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60"/>
  </p:normalViewPr>
  <p:slideViewPr>
    <p:cSldViewPr>
      <p:cViewPr varScale="1">
        <p:scale>
          <a:sx n="70" d="100"/>
          <a:sy n="70" d="100"/>
        </p:scale>
        <p:origin x="16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C9CB7DE-3075-452F-9E09-A3B69E0B0247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394061-9E27-4910-A84E-A96B19F09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74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ABF58AF-4EE3-402E-AEA1-811F899DCF84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2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DF4811-DB82-4CAF-BEE6-E6EEB2A8683D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3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1B104CB-DF88-41D1-A5A1-6BDB4510D5E6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8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89AE89-21C5-4A07-8A9C-9F1FB751E0F6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15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0DAEAC-BA0F-4170-931D-902C955DE15E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41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3D46-0F6E-42D0-A783-8747290FA487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91AF0-24E1-442C-8EC8-AE6317DA6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95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F1B56-DCE1-41F0-9966-52BB57BF5233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E78CE-CC6D-4C43-BA17-F5632E06A9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29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23E08-A9EC-43EF-B8CA-38888932E8DC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EDB9-4256-4FEC-BF93-6BAE6E268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45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579B8-E778-4494-99E0-45F8B48B9B93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72C8F-FF65-431A-ABD3-6AB7CCDB3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24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646ED-84B4-4B89-9BD2-2CFC20A3241A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261C0-D88C-4964-B426-DEF051A08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CEAB-6496-4F19-9F68-196D7B12A276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EC22A-4DEA-4B60-BC1B-47BB6E019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35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8DFA-ED2A-414B-9F65-EA816E5AE600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9E79C-9C4B-4A21-BD44-3F2774AC4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10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3270-39C0-4F51-AE42-82DFE3EDE6D0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F19B-8649-42D0-9D9D-13EFBD7FC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34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1133-E14E-4161-AA6B-49338D3E70B6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5789F-32E6-4990-AC4A-27C52C9ED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834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96E7-F828-470B-A295-C257B9D038A9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12B36-BF44-4D66-81A9-91FE0C540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1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2B6A-6EE6-4D37-9F6E-334727C7DED5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9A15A-36C3-447E-8DDE-E19ACF7024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01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78C366-638A-43FA-AF7E-A497CA70BCB5}" type="datetimeFigureOut">
              <a:rPr lang="en-US"/>
              <a:pPr>
                <a:defRPr/>
              </a:pPr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DB802A1-F350-47A3-9BEE-F92348F354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55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4450"/>
            <a:ext cx="2667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7475"/>
            <a:ext cx="4664075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343400"/>
            <a:ext cx="29432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28289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4213225"/>
            <a:ext cx="2516187" cy="254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7" y="2644169"/>
            <a:ext cx="9144000" cy="1569660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Comparing Eukaryotic and Prokaryotic Cells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06825"/>
            <a:ext cx="9144000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8650" y="1524000"/>
            <a:ext cx="78867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Every cell contains genetic material in the form of DNA.  This DNA is wrapped around proteins and packaged into large, complex structures called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chromosomes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.</a:t>
            </a:r>
            <a:endParaRPr lang="en-US" sz="40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Cell Structures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1269" name="Picture 4" descr="File:Centrom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/>
          <a:stretch>
            <a:fillRect/>
          </a:stretch>
        </p:blipFill>
        <p:spPr bwMode="auto">
          <a:xfrm>
            <a:off x="152400" y="3973513"/>
            <a:ext cx="52578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7000"/>
            <a:ext cx="27432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010400" y="5644848"/>
            <a:ext cx="1917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+mn-cs"/>
              </a:rPr>
              <a:t>Prokaryote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07135" y="3993460"/>
            <a:ext cx="2526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cs typeface="+mn-cs"/>
              </a:rPr>
              <a:t>Eukaryote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54488"/>
            <a:ext cx="9144000" cy="2700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8625" y="1447800"/>
            <a:ext cx="82867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The information that is stored in DNA is used to make all of the cell’s proteins.  These instructions are sent out of the nucleus, and it is the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ribosomes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 of the cell that read these instructions and make all of the cell’s proteins.</a:t>
            </a:r>
            <a:endParaRPr lang="en-US" sz="40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Cell Structures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2293" name="Picture 2" descr="Transla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86250"/>
            <a:ext cx="2436813" cy="2436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0050"/>
            <a:ext cx="3646488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2412" y="1383447"/>
            <a:ext cx="86391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While EVERY cell has chromosomes containing DNA, the </a:t>
            </a:r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cs typeface="+mn-cs"/>
              </a:rPr>
              <a:t>location of the chromosomes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is the main difference between a eukaryotic and a prokaryotic cell.</a:t>
            </a:r>
            <a:endParaRPr lang="en-US" sz="44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Eukaryotes and Prokaryotes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06825"/>
            <a:ext cx="9144000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317" name="Picture 4" descr="File:Centrome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/>
          <a:stretch>
            <a:fillRect/>
          </a:stretch>
        </p:blipFill>
        <p:spPr bwMode="auto">
          <a:xfrm>
            <a:off x="152400" y="3973513"/>
            <a:ext cx="52578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7000"/>
            <a:ext cx="27432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010400" y="5644848"/>
            <a:ext cx="19173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+mn-cs"/>
              </a:rPr>
              <a:t>Prokaryote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07135" y="3993460"/>
            <a:ext cx="25269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cs typeface="+mn-cs"/>
              </a:rPr>
              <a:t>Eukaryote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06825"/>
            <a:ext cx="9144000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2412" y="1469877"/>
            <a:ext cx="86391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cs typeface="+mn-cs"/>
              </a:rPr>
              <a:t>Eukaryotes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 store their DNA inside the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nucleus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.  The nucleus controls the cell’s functions </a:t>
            </a:r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cs typeface="+mn-cs"/>
              </a:rPr>
              <a:t>because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 it has the cell’s instructions in the form of DNA!</a:t>
            </a:r>
            <a:endParaRPr lang="en-US" sz="44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Eukaryotes and Prokaryotes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4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962400"/>
            <a:ext cx="4484687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8"/>
          <a:stretch>
            <a:fillRect/>
          </a:stretch>
        </p:blipFill>
        <p:spPr bwMode="auto">
          <a:xfrm>
            <a:off x="5486400" y="4003675"/>
            <a:ext cx="3332163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181600" y="3810000"/>
            <a:ext cx="0" cy="304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2412" y="1524000"/>
            <a:ext cx="86391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cs typeface="+mn-cs"/>
              </a:rPr>
              <a:t>Prokaryotes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 have a circular chromosome of DNA that found in the cytoplasm of the cell.  It is NOT stored inside its own organelle.</a:t>
            </a:r>
            <a:endParaRPr lang="en-US" sz="44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Eukaryotes and Prokaryotes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44863"/>
            <a:ext cx="9145588" cy="2436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41713"/>
            <a:ext cx="3657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513138"/>
            <a:ext cx="3632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2412" y="5811053"/>
            <a:ext cx="86391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We call the chromosome “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circular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” because it makes a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loop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.  It does not stay in the shape of a perfect circle.</a:t>
            </a:r>
            <a:endParaRPr lang="en-US" sz="36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2412" y="1524000"/>
            <a:ext cx="86391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cs typeface="+mn-cs"/>
              </a:rPr>
              <a:t>Eukaryotic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 cells also contain many other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membrane-bound organelles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like the ones shown below that have their own membranes. </a:t>
            </a:r>
            <a:endParaRPr lang="en-US" sz="40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Eukaryotes and Prokaryotes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2906" y="5562600"/>
            <a:ext cx="83581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cs typeface="+mn-cs"/>
              </a:rPr>
              <a:t>Prokaryotic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 cells do </a:t>
            </a:r>
            <a:r>
              <a:rPr lang="en-US" sz="3200" b="1" u="sng" dirty="0">
                <a:ln>
                  <a:solidFill>
                    <a:sysClr val="windowText" lastClr="000000"/>
                  </a:solidFill>
                </a:ln>
                <a:cs typeface="+mn-cs"/>
              </a:rPr>
              <a:t>NOT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 contain any </a:t>
            </a: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cs typeface="+mn-cs"/>
              </a:rPr>
              <a:t>membrane-bound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 organelles.</a:t>
            </a:r>
            <a:endParaRPr lang="en-US" sz="40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94038"/>
            <a:ext cx="9145588" cy="2316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692525"/>
            <a:ext cx="129698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2338388" y="3470275"/>
            <a:ext cx="17462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176588"/>
            <a:ext cx="22574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7626350" y="3932238"/>
            <a:ext cx="64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6056" y="4685711"/>
            <a:ext cx="1527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Golgi body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87875" y="4285601"/>
            <a:ext cx="180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cs typeface="+mn-cs"/>
              </a:rPr>
              <a:t>Mitochondrion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cs typeface="+mn-cs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228557" y="3691504"/>
            <a:ext cx="1803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cs typeface="+mn-cs"/>
              </a:rPr>
              <a:t>Endoplasmic Reticulum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049178" y="4531639"/>
            <a:ext cx="180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cs typeface="+mn-cs"/>
              </a:rPr>
              <a:t>Lysosome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45588" cy="3827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76400"/>
            <a:ext cx="648335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Labeling Your Cells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2324100"/>
            <a:ext cx="1457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421188" y="2466975"/>
            <a:ext cx="357187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51575" y="2466975"/>
            <a:ext cx="531813" cy="6572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27893" y="5638800"/>
            <a:ext cx="7291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Outer boundary – controls what enters and exits the cells.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45588" cy="3827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76400"/>
            <a:ext cx="648335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Labeling Your Cells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114800" y="2795588"/>
            <a:ext cx="854075" cy="142875"/>
          </a:xfrm>
          <a:prstGeom prst="straightConnector1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49963" y="2895600"/>
            <a:ext cx="884237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26306" y="5638800"/>
            <a:ext cx="7291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The solution of water, nutrients and organelles.  (The stuff on the inside!)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cs typeface="+mn-cs"/>
            </a:endParaRPr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767013"/>
            <a:ext cx="10858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45588" cy="3827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76400"/>
            <a:ext cx="648335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Labeling Your Cells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200400" y="3429000"/>
            <a:ext cx="1604963" cy="336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188075" y="3505200"/>
            <a:ext cx="365125" cy="2174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" y="5638800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Large structures of DNA.  In eukaryotes they are </a:t>
            </a:r>
            <a:r>
              <a:rPr lang="en-US" sz="3000" b="1" i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linear</a:t>
            </a:r>
            <a:r>
              <a:rPr lang="en-US" sz="30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 (straight) and in prokaryotes they are </a:t>
            </a:r>
            <a:r>
              <a:rPr lang="en-US" sz="3000" b="1" i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circular</a:t>
            </a:r>
            <a:r>
              <a:rPr lang="en-US" sz="30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.</a:t>
            </a:r>
            <a:endParaRPr lang="en-US" sz="3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cs typeface="+mn-cs"/>
            </a:endParaRP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3589338"/>
            <a:ext cx="1362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45588" cy="3827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76400"/>
            <a:ext cx="648335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Labeling Your Cells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114800" y="3505200"/>
            <a:ext cx="88265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008688" y="3700463"/>
            <a:ext cx="730250" cy="7000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27893" y="5638800"/>
            <a:ext cx="7291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The small organelles that synthesize new proteins for the cell.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cs typeface="+mn-cs"/>
            </a:endParaRP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0" y="4267200"/>
            <a:ext cx="1019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0" y="3581400"/>
            <a:ext cx="9144000" cy="3276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769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1. All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living things are made of </a:t>
            </a:r>
            <a:r>
              <a:rPr lang="en-US" sz="4400" b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cells</a:t>
            </a:r>
            <a:endParaRPr lang="en-US" sz="4400" u="sng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342900" y="1531491"/>
            <a:ext cx="8458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A cell is the </a:t>
            </a:r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building block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 of all life.  It is the smallest structure that can be classified as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a complete living organism.</a:t>
            </a:r>
            <a:endParaRPr lang="en-US" sz="36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25781" r="65312" b="61914"/>
          <a:stretch>
            <a:fillRect/>
          </a:stretch>
        </p:blipFill>
        <p:spPr bwMode="auto">
          <a:xfrm>
            <a:off x="457200" y="3810000"/>
            <a:ext cx="16303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t="76758" r="66249" b="9766"/>
          <a:stretch>
            <a:fillRect/>
          </a:stretch>
        </p:blipFill>
        <p:spPr bwMode="auto">
          <a:xfrm>
            <a:off x="457200" y="5081588"/>
            <a:ext cx="1625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9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84748">
            <a:off x="2638425" y="5857875"/>
            <a:ext cx="11112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95968">
            <a:off x="2519362" y="3748088"/>
            <a:ext cx="13509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3581400"/>
            <a:ext cx="4649787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45588" cy="3827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76400"/>
            <a:ext cx="648335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Labeling Your Cells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85888" y="2357438"/>
            <a:ext cx="1204912" cy="8429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27893" y="5638800"/>
            <a:ext cx="7291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All of the chromosomes (DNA) are inside this organelle in </a:t>
            </a:r>
            <a:r>
              <a:rPr lang="en-US" sz="3200" b="1" i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eukaryotes</a:t>
            </a: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.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cs typeface="+mn-cs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182813"/>
            <a:ext cx="904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26138" y="2759075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45588" cy="3827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76400"/>
            <a:ext cx="648335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Labeling Your Cells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90600" y="3505200"/>
            <a:ext cx="685800" cy="106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30647" y="5638800"/>
            <a:ext cx="76827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Any organelle with its own membrane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(e.g. Golgi bodies, mitochondria, endoplasmic reticulum)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cs typeface="+mn-cs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572000"/>
            <a:ext cx="1714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990600" y="4267200"/>
            <a:ext cx="10668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90600" y="3124200"/>
            <a:ext cx="13716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0" y="2625725"/>
            <a:ext cx="2379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Membrane-bound 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3200400"/>
            <a:ext cx="91440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41300" y="1538645"/>
            <a:ext cx="868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a typeface="Calibri" pitchFamily="34" charset="0"/>
                <a:cs typeface="Times New Roman" pitchFamily="18" charset="0"/>
              </a:rPr>
              <a:t>A metabolism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a typeface="Calibri" pitchFamily="34" charset="0"/>
                <a:cs typeface="Times New Roman" pitchFamily="18" charset="0"/>
              </a:rPr>
              <a:t>is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a typeface="Calibri" pitchFamily="34" charset="0"/>
                <a:cs typeface="Times New Roman" pitchFamily="18" charset="0"/>
              </a:rPr>
              <a:t>the set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a typeface="Calibri" pitchFamily="34" charset="0"/>
                <a:cs typeface="Times New Roman" pitchFamily="18" charset="0"/>
              </a:rPr>
              <a:t>of </a:t>
            </a:r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a typeface="Calibri" pitchFamily="34" charset="0"/>
                <a:cs typeface="Times New Roman" pitchFamily="18" charset="0"/>
              </a:rPr>
              <a:t>chemical reactions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a typeface="Calibri" pitchFamily="34" charset="0"/>
                <a:cs typeface="Times New Roman" pitchFamily="18" charset="0"/>
              </a:rPr>
              <a:t>that occur inside of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a typeface="Calibri" pitchFamily="34" charset="0"/>
                <a:cs typeface="Times New Roman" pitchFamily="18" charset="0"/>
              </a:rPr>
              <a:t>cells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10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3251200"/>
            <a:ext cx="5562600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152400" y="4191000"/>
            <a:ext cx="3048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400" b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Glucose metabolism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533401"/>
            <a:ext cx="9144000" cy="769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2. All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cells metabolize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nutrients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9"/>
          <p:cNvSpPr>
            <a:spLocks noChangeArrowheads="1"/>
          </p:cNvSpPr>
          <p:nvPr/>
        </p:nvSpPr>
        <p:spPr bwMode="auto">
          <a:xfrm>
            <a:off x="0" y="2057400"/>
            <a:ext cx="9144000" cy="403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51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581400" y="365760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0">
            <a:off x="2667000" y="495300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7477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0">
            <a:off x="4679950" y="415925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2438400" y="403860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00000">
            <a:off x="2774950" y="278765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5365750" y="294005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7477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0">
            <a:off x="1752600" y="342900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746750" y="400685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0000">
            <a:off x="1403350" y="446405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3733800" y="259080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0000">
            <a:off x="4114800" y="510540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1676400" y="259080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0000">
            <a:off x="6280150" y="309245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6324600" y="502920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0000">
            <a:off x="793750" y="332105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500000">
            <a:off x="6889750" y="377825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7477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7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00000">
            <a:off x="7042150" y="2482850"/>
            <a:ext cx="12938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0" y="533401"/>
            <a:ext cx="9144000" cy="7694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3. All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cells reproduce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themselves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952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87050"/>
            <a:ext cx="9144000" cy="1446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4. All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cells contain genetic material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in 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the form of DNA.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159543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133600"/>
            <a:ext cx="42164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2095500" y="2321003"/>
            <a:ext cx="4953000" cy="1323439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DNA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ea typeface="Calibri" pitchFamily="34" charset="0"/>
                <a:cs typeface="Times New Roman" pitchFamily="18" charset="0"/>
              </a:rPr>
              <a:t> stands for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deoxyribonucleic  acid</a:t>
            </a:r>
          </a:p>
        </p:txBody>
      </p:sp>
      <p:pic>
        <p:nvPicPr>
          <p:cNvPr id="6151" name="Picture 6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898900"/>
            <a:ext cx="29718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6813"/>
            <a:ext cx="28384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428750" y="6018213"/>
            <a:ext cx="13541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 sz="1000"/>
              <a:t>Photo by W.J.Pilsak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38450" y="2449513"/>
            <a:ext cx="6286500" cy="383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90813"/>
            <a:ext cx="38322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54313"/>
            <a:ext cx="1993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98614"/>
            <a:ext cx="9144000" cy="19389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5. All living things maintain a steady balance of water, nutrients and energy known as </a:t>
            </a:r>
            <a:r>
              <a:rPr lang="en-US" sz="40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homeostasis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7650" y="1600200"/>
            <a:ext cx="8648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All cells, and therefore all living things, have some organelles and structures in common.</a:t>
            </a:r>
            <a:endParaRPr lang="en-US" sz="44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Cell Structures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43238"/>
            <a:ext cx="9145588" cy="3276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00400"/>
            <a:ext cx="455771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75038"/>
            <a:ext cx="3657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40635" y="5649837"/>
            <a:ext cx="417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+mn-cs"/>
              </a:rPr>
              <a:t>Prokaryote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8361" y="5649836"/>
            <a:ext cx="41727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cs typeface="+mn-cs"/>
              </a:rPr>
              <a:t>Eukaryotes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850" y="1379352"/>
            <a:ext cx="84963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All cells are surrounded by a cell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membrane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.  Membranes are </a:t>
            </a:r>
            <a:r>
              <a:rPr lang="en-US" sz="3600" b="1" i="1" dirty="0">
                <a:ln>
                  <a:solidFill>
                    <a:sysClr val="windowText" lastClr="000000"/>
                  </a:solidFill>
                </a:ln>
                <a:cs typeface="+mn-cs"/>
              </a:rPr>
              <a:t>selectively permeable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 which means they only let certain things enter and exit the cell.</a:t>
            </a:r>
            <a:endParaRPr lang="en-US" sz="44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Cell Structures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00"/>
            <a:ext cx="9144000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2" b="4309"/>
          <a:stretch>
            <a:fillRect/>
          </a:stretch>
        </p:blipFill>
        <p:spPr bwMode="auto">
          <a:xfrm>
            <a:off x="0" y="4572000"/>
            <a:ext cx="33321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00500"/>
            <a:ext cx="5794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3806825"/>
            <a:ext cx="9144000" cy="30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42900" y="1600200"/>
            <a:ext cx="8458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All cells are full of an aqueous solution call the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cs typeface="+mn-cs"/>
              </a:rPr>
              <a:t>cytoplasm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.  It is an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cs typeface="+mn-cs"/>
              </a:rPr>
              <a:t>aqueous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blipFill>
                  <a:blip r:embed="rId2"/>
                  <a:tile tx="0" ty="0" sx="100000" sy="100000" flip="none" algn="tl"/>
                </a:blipFill>
                <a:cs typeface="+mn-cs"/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solution because the solvent is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cs typeface="+mn-cs"/>
              </a:rPr>
              <a:t>water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cs typeface="+mn-cs"/>
              </a:rPr>
              <a:t>!  The cytoplasm contains all of the nutrients and organelles the cell needs.</a:t>
            </a:r>
            <a:endParaRPr lang="en-US" sz="4000" b="1" dirty="0">
              <a:ln>
                <a:solidFill>
                  <a:sysClr val="windowText" lastClr="000000"/>
                </a:solidFill>
              </a:ln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587" y="533400"/>
            <a:ext cx="9147174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Cell Structures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353175" y="4906963"/>
            <a:ext cx="1030288" cy="754062"/>
            <a:chOff x="124431367" y="62448944"/>
            <a:chExt cx="1343025" cy="1028333"/>
          </a:xfrm>
        </p:grpSpPr>
        <p:sp>
          <p:nvSpPr>
            <p:cNvPr id="10248" name="Oval 3"/>
            <p:cNvSpPr>
              <a:spLocks noChangeArrowheads="1"/>
            </p:cNvSpPr>
            <p:nvPr/>
          </p:nvSpPr>
          <p:spPr bwMode="auto">
            <a:xfrm>
              <a:off x="124631413" y="62448944"/>
              <a:ext cx="914401" cy="914401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 sz="2800"/>
            </a:p>
          </p:txBody>
        </p:sp>
        <p:sp>
          <p:nvSpPr>
            <p:cNvPr id="10249" name="Oval 4"/>
            <p:cNvSpPr>
              <a:spLocks noChangeArrowheads="1"/>
            </p:cNvSpPr>
            <p:nvPr/>
          </p:nvSpPr>
          <p:spPr bwMode="auto">
            <a:xfrm>
              <a:off x="124974318" y="62791844"/>
              <a:ext cx="228600" cy="228601"/>
            </a:xfrm>
            <a:prstGeom prst="ellipse">
              <a:avLst/>
            </a:prstGeom>
            <a:solidFill>
              <a:srgbClr val="C0C0C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 sz="2800"/>
            </a:p>
          </p:txBody>
        </p:sp>
        <p:grpSp>
          <p:nvGrpSpPr>
            <p:cNvPr id="10250" name="Group 5"/>
            <p:cNvGrpSpPr>
              <a:grpSpLocks/>
            </p:cNvGrpSpPr>
            <p:nvPr/>
          </p:nvGrpSpPr>
          <p:grpSpPr bwMode="auto">
            <a:xfrm>
              <a:off x="124431367" y="63134377"/>
              <a:ext cx="342900" cy="342900"/>
              <a:chOff x="18132367" y="-42021623"/>
              <a:chExt cx="342900" cy="342900"/>
            </a:xfrm>
          </p:grpSpPr>
          <p:sp>
            <p:nvSpPr>
              <p:cNvPr id="10256" name="Oval 6"/>
              <p:cNvSpPr>
                <a:spLocks noChangeArrowheads="1"/>
              </p:cNvSpPr>
              <p:nvPr/>
            </p:nvSpPr>
            <p:spPr bwMode="auto">
              <a:xfrm>
                <a:off x="18132367" y="-42021623"/>
                <a:ext cx="342900" cy="34290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0257" name="Line 7"/>
              <p:cNvSpPr>
                <a:spLocks noChangeShapeType="1"/>
              </p:cNvSpPr>
              <p:nvPr/>
            </p:nvSpPr>
            <p:spPr bwMode="auto">
              <a:xfrm>
                <a:off x="18246688" y="-41906946"/>
                <a:ext cx="4" cy="11430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Line 8"/>
              <p:cNvSpPr>
                <a:spLocks noChangeShapeType="1"/>
              </p:cNvSpPr>
              <p:nvPr/>
            </p:nvSpPr>
            <p:spPr bwMode="auto">
              <a:xfrm>
                <a:off x="18360992" y="-41906946"/>
                <a:ext cx="1" cy="11430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9" name="Line 9"/>
              <p:cNvSpPr>
                <a:spLocks noChangeShapeType="1"/>
              </p:cNvSpPr>
              <p:nvPr/>
            </p:nvSpPr>
            <p:spPr bwMode="auto">
              <a:xfrm>
                <a:off x="18246688" y="-41849807"/>
                <a:ext cx="114300" cy="1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1" name="Group 10"/>
            <p:cNvGrpSpPr>
              <a:grpSpLocks/>
            </p:cNvGrpSpPr>
            <p:nvPr/>
          </p:nvGrpSpPr>
          <p:grpSpPr bwMode="auto">
            <a:xfrm>
              <a:off x="125431492" y="63105802"/>
              <a:ext cx="342900" cy="342900"/>
              <a:chOff x="18132367" y="-42021623"/>
              <a:chExt cx="342900" cy="342900"/>
            </a:xfrm>
          </p:grpSpPr>
          <p:sp>
            <p:nvSpPr>
              <p:cNvPr id="10252" name="Oval 11"/>
              <p:cNvSpPr>
                <a:spLocks noChangeArrowheads="1"/>
              </p:cNvSpPr>
              <p:nvPr/>
            </p:nvSpPr>
            <p:spPr bwMode="auto">
              <a:xfrm>
                <a:off x="18132367" y="-42021623"/>
                <a:ext cx="342900" cy="34290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en-US" altLang="en-US" sz="2800"/>
              </a:p>
            </p:txBody>
          </p:sp>
          <p:sp>
            <p:nvSpPr>
              <p:cNvPr id="10253" name="Line 12"/>
              <p:cNvSpPr>
                <a:spLocks noChangeShapeType="1"/>
              </p:cNvSpPr>
              <p:nvPr/>
            </p:nvSpPr>
            <p:spPr bwMode="auto">
              <a:xfrm>
                <a:off x="18246688" y="-41906946"/>
                <a:ext cx="4" cy="11430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13"/>
              <p:cNvSpPr>
                <a:spLocks noChangeShapeType="1"/>
              </p:cNvSpPr>
              <p:nvPr/>
            </p:nvSpPr>
            <p:spPr bwMode="auto">
              <a:xfrm>
                <a:off x="18360992" y="-41906946"/>
                <a:ext cx="1" cy="11430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Line 14"/>
              <p:cNvSpPr>
                <a:spLocks noChangeShapeType="1"/>
              </p:cNvSpPr>
              <p:nvPr/>
            </p:nvSpPr>
            <p:spPr bwMode="auto">
              <a:xfrm>
                <a:off x="18246688" y="-41849807"/>
                <a:ext cx="114300" cy="1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296189" y="4900466"/>
            <a:ext cx="1739279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alibri" pitchFamily="34" charset="0"/>
                <a:cs typeface="+mn-cs"/>
              </a:rPr>
              <a:t>=</a:t>
            </a:r>
            <a:r>
              <a:rPr lang="en-US" altLang="en-US" sz="3600" b="1" dirty="0">
                <a:ln>
                  <a:solidFill>
                    <a:sysClr val="windowText" lastClr="000000"/>
                  </a:solidFill>
                </a:ln>
                <a:latin typeface="Calibri" pitchFamily="34" charset="0"/>
                <a:cs typeface="+mn-cs"/>
              </a:rPr>
              <a:t> </a:t>
            </a:r>
            <a:r>
              <a:rPr lang="en-US" alt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Calibri" pitchFamily="34" charset="0"/>
                <a:cs typeface="+mn-cs"/>
              </a:rPr>
              <a:t>water</a:t>
            </a:r>
            <a:endParaRPr lang="en-US" altLang="en-US" sz="3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916363"/>
            <a:ext cx="6057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541</Words>
  <Application>Microsoft Office PowerPoint</Application>
  <PresentationFormat>On-screen Show (4:3)</PresentationFormat>
  <Paragraphs>63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misd</dc:creator>
  <cp:lastModifiedBy>Gracie Gonzalez</cp:lastModifiedBy>
  <cp:revision>17</cp:revision>
  <dcterms:created xsi:type="dcterms:W3CDTF">2014-05-05T16:25:36Z</dcterms:created>
  <dcterms:modified xsi:type="dcterms:W3CDTF">2016-09-13T13:42:44Z</dcterms:modified>
</cp:coreProperties>
</file>