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74" r:id="rId3"/>
    <p:sldId id="258" r:id="rId4"/>
    <p:sldId id="277" r:id="rId5"/>
    <p:sldId id="259" r:id="rId6"/>
    <p:sldId id="260" r:id="rId7"/>
    <p:sldId id="261" r:id="rId8"/>
    <p:sldId id="262" r:id="rId9"/>
    <p:sldId id="263" r:id="rId10"/>
    <p:sldId id="265" r:id="rId11"/>
    <p:sldId id="280" r:id="rId12"/>
    <p:sldId id="272" r:id="rId13"/>
    <p:sldId id="279" r:id="rId14"/>
    <p:sldId id="266" r:id="rId15"/>
    <p:sldId id="278" r:id="rId16"/>
    <p:sldId id="267" r:id="rId17"/>
    <p:sldId id="269" r:id="rId18"/>
    <p:sldId id="271" r:id="rId19"/>
    <p:sldId id="276" r:id="rId20"/>
    <p:sldId id="275" r:id="rId21"/>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a:srgbClr val="00FF00"/>
    <a:srgbClr val="FFFF00"/>
    <a:srgbClr val="777777"/>
    <a:srgbClr val="5F5F5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44035" name="Rectangle 3"/>
          <p:cNvSpPr>
            <a:spLocks noGrp="1" noChangeArrowheads="1"/>
          </p:cNvSpPr>
          <p:nvPr>
            <p:ph type="dt" sz="quarter" idx="1"/>
          </p:nvPr>
        </p:nvSpPr>
        <p:spPr bwMode="auto">
          <a:xfrm>
            <a:off x="3940175"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E9A048B-D096-413A-B458-BABD61540629}" type="datetimeFigureOut">
              <a:rPr lang="en-US"/>
              <a:pPr>
                <a:defRPr/>
              </a:pPr>
              <a:t>9/13/2016</a:t>
            </a:fld>
            <a:endParaRPr lang="en-US"/>
          </a:p>
        </p:txBody>
      </p:sp>
      <p:sp>
        <p:nvSpPr>
          <p:cNvPr id="44036" name="Rectangle 4"/>
          <p:cNvSpPr>
            <a:spLocks noGrp="1" noChangeArrowheads="1"/>
          </p:cNvSpPr>
          <p:nvPr>
            <p:ph type="ftr" sz="quarter" idx="2"/>
          </p:nvPr>
        </p:nvSpPr>
        <p:spPr bwMode="auto">
          <a:xfrm>
            <a:off x="0" y="877728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44037" name="Rectangle 5"/>
          <p:cNvSpPr>
            <a:spLocks noGrp="1" noChangeArrowheads="1"/>
          </p:cNvSpPr>
          <p:nvPr>
            <p:ph type="sldNum" sz="quarter" idx="3"/>
          </p:nvPr>
        </p:nvSpPr>
        <p:spPr bwMode="auto">
          <a:xfrm>
            <a:off x="3940175" y="877728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5A1B3FF-F2D0-4D52-B2D9-4E8D55BB74E3}" type="slidenum">
              <a:rPr lang="en-US" altLang="en-US"/>
              <a:pPr/>
              <a:t>‹#›</a:t>
            </a:fld>
            <a:endParaRPr lang="en-US" altLang="en-US"/>
          </a:p>
        </p:txBody>
      </p:sp>
    </p:spTree>
    <p:extLst>
      <p:ext uri="{BB962C8B-B14F-4D97-AF65-F5344CB8AC3E}">
        <p14:creationId xmlns:p14="http://schemas.microsoft.com/office/powerpoint/2010/main" val="1363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46" tIns="46273" rIns="92546" bIns="46273" numCol="1" anchor="t" anchorCtr="0" compatLnSpc="1">
            <a:prstTxWarp prst="textNoShape">
              <a:avLst/>
            </a:prstTxWarp>
          </a:bodyPr>
          <a:lstStyle>
            <a:lvl1pPr defTabSz="92551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40175"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46" tIns="46273" rIns="92546" bIns="46273" numCol="1" anchor="t" anchorCtr="0" compatLnSpc="1">
            <a:prstTxWarp prst="textNoShape">
              <a:avLst/>
            </a:prstTxWarp>
          </a:bodyPr>
          <a:lstStyle>
            <a:lvl1pPr algn="r" defTabSz="925513">
              <a:defRPr sz="1200">
                <a:latin typeface="Calibri" pitchFamily="34" charset="0"/>
              </a:defRPr>
            </a:lvl1pPr>
          </a:lstStyle>
          <a:p>
            <a:pPr>
              <a:defRPr/>
            </a:pPr>
            <a:fld id="{465870C7-DE55-4C14-AADA-8B00B1036C9D}" type="datetimeFigureOut">
              <a:rPr lang="en-US"/>
              <a:pPr>
                <a:defRPr/>
              </a:pPr>
              <a:t>9/13/2016</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695325" y="4389438"/>
            <a:ext cx="5564188"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46" tIns="46273" rIns="92546" bIns="462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777288"/>
            <a:ext cx="301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46" tIns="46273" rIns="92546" bIns="46273" numCol="1" anchor="b" anchorCtr="0" compatLnSpc="1">
            <a:prstTxWarp prst="textNoShape">
              <a:avLst/>
            </a:prstTxWarp>
          </a:bodyPr>
          <a:lstStyle>
            <a:lvl1pPr defTabSz="92551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40175" y="8777288"/>
            <a:ext cx="301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46" tIns="46273" rIns="92546" bIns="46273" numCol="1" anchor="b" anchorCtr="0" compatLnSpc="1">
            <a:prstTxWarp prst="textNoShape">
              <a:avLst/>
            </a:prstTxWarp>
          </a:bodyPr>
          <a:lstStyle>
            <a:lvl1pPr algn="r" defTabSz="925513">
              <a:defRPr sz="1200">
                <a:latin typeface="Calibri" panose="020F0502020204030204" pitchFamily="34" charset="0"/>
              </a:defRPr>
            </a:lvl1pPr>
          </a:lstStyle>
          <a:p>
            <a:fld id="{86AA41A4-3429-4E11-87BC-FBCCF1541AB1}" type="slidenum">
              <a:rPr lang="en-US" altLang="en-US"/>
              <a:pPr/>
              <a:t>‹#›</a:t>
            </a:fld>
            <a:endParaRPr lang="en-US" altLang="en-US"/>
          </a:p>
        </p:txBody>
      </p:sp>
    </p:spTree>
    <p:extLst>
      <p:ext uri="{BB962C8B-B14F-4D97-AF65-F5344CB8AC3E}">
        <p14:creationId xmlns:p14="http://schemas.microsoft.com/office/powerpoint/2010/main" val="562359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267B71-EC1F-4DA1-B984-93E2653BA8E3}"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299221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512507-AE3B-4F13-B417-C683A7000592}"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32398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34BA99-A4A0-40E2-A62C-BA4F16729ADF}"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399049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34CD289-5A5A-4AFE-99DF-24B4B4D7301A}"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372234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D67A5B6-657E-4393-B123-DDBFC1012937}"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428611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37CA5A0-4E69-4F1B-974E-5547423EF7E4}"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10595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550794-7743-46D2-8F06-B66F300B751A}"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416345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745365C-B78A-43A5-95A7-9504726643DC}"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120197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DB96B3-66FC-4666-A04A-313CCB503E32}"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161092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D403F3-0291-4F99-B04F-836B172BF621}"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86503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56C9F79-67BD-4F14-BD70-CF9261B3BA66}"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385159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E9EE79-AF2D-4128-A135-2A6DB23102C7}"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87213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Calibri" panose="020F0502020204030204" pitchFamily="34" charset="0"/>
              </a:defRPr>
            </a:lvl1pPr>
            <a:lvl2pPr marL="742950" indent="-285750" defTabSz="925513" eaLnBrk="0" hangingPunct="0">
              <a:spcBef>
                <a:spcPct val="30000"/>
              </a:spcBef>
              <a:defRPr sz="1200">
                <a:solidFill>
                  <a:schemeClr val="tx1"/>
                </a:solidFill>
                <a:latin typeface="Calibri" panose="020F0502020204030204" pitchFamily="34" charset="0"/>
              </a:defRPr>
            </a:lvl2pPr>
            <a:lvl3pPr marL="1143000" indent="-228600" defTabSz="925513" eaLnBrk="0" hangingPunct="0">
              <a:spcBef>
                <a:spcPct val="30000"/>
              </a:spcBef>
              <a:defRPr sz="1200">
                <a:solidFill>
                  <a:schemeClr val="tx1"/>
                </a:solidFill>
                <a:latin typeface="Calibri" panose="020F0502020204030204" pitchFamily="34" charset="0"/>
              </a:defRPr>
            </a:lvl3pPr>
            <a:lvl4pPr marL="1600200" indent="-228600" defTabSz="925513" eaLnBrk="0" hangingPunct="0">
              <a:spcBef>
                <a:spcPct val="30000"/>
              </a:spcBef>
              <a:defRPr sz="1200">
                <a:solidFill>
                  <a:schemeClr val="tx1"/>
                </a:solidFill>
                <a:latin typeface="Calibri" panose="020F0502020204030204" pitchFamily="34" charset="0"/>
              </a:defRPr>
            </a:lvl4pPr>
            <a:lvl5pPr marL="2057400" indent="-228600" defTabSz="925513" eaLnBrk="0" hangingPunct="0">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C7C7BD-8AE3-463D-BFA5-6EA9E89F8E5E}"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294738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47ACEB2-34B4-4E0D-8844-D42F1D3E220C}" type="datetimeFigureOut">
              <a:rPr lang="en-US"/>
              <a:pPr>
                <a:defRPr/>
              </a:pPr>
              <a:t>9/13/2016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27366E-8925-4145-89DB-B261C3C70B36}" type="slidenum">
              <a:rPr lang="en-US" altLang="en-US"/>
              <a:pPr/>
              <a:t>‹#›</a:t>
            </a:fld>
            <a:endParaRPr lang="en-US" altLang="en-US"/>
          </a:p>
        </p:txBody>
      </p:sp>
    </p:spTree>
    <p:extLst>
      <p:ext uri="{BB962C8B-B14F-4D97-AF65-F5344CB8AC3E}">
        <p14:creationId xmlns:p14="http://schemas.microsoft.com/office/powerpoint/2010/main" val="207400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0D1900-15BF-4250-A838-9443573F8978}" type="datetimeFigureOut">
              <a:rPr lang="en-US"/>
              <a:pPr>
                <a:defRPr/>
              </a:pPr>
              <a:t>9/13/2016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79407C-34BF-4772-A060-24954F903812}" type="slidenum">
              <a:rPr lang="en-US" altLang="en-US"/>
              <a:pPr/>
              <a:t>‹#›</a:t>
            </a:fld>
            <a:endParaRPr lang="en-US" altLang="en-US"/>
          </a:p>
        </p:txBody>
      </p:sp>
    </p:spTree>
    <p:extLst>
      <p:ext uri="{BB962C8B-B14F-4D97-AF65-F5344CB8AC3E}">
        <p14:creationId xmlns:p14="http://schemas.microsoft.com/office/powerpoint/2010/main" val="350667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4444C7-D7ED-4080-9DE6-174511DC2399}" type="datetimeFigureOut">
              <a:rPr lang="en-US"/>
              <a:pPr>
                <a:defRPr/>
              </a:pPr>
              <a:t>9/13/2016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E79243F-774F-42CF-AC97-1B4B20072F96}" type="slidenum">
              <a:rPr lang="en-US" altLang="en-US"/>
              <a:pPr/>
              <a:t>‹#›</a:t>
            </a:fld>
            <a:endParaRPr lang="en-US" altLang="en-US"/>
          </a:p>
        </p:txBody>
      </p:sp>
    </p:spTree>
    <p:extLst>
      <p:ext uri="{BB962C8B-B14F-4D97-AF65-F5344CB8AC3E}">
        <p14:creationId xmlns:p14="http://schemas.microsoft.com/office/powerpoint/2010/main" val="1353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2C4075-3DBE-46C0-B7BF-127FD3373951}" type="datetimeFigureOut">
              <a:rPr lang="en-US"/>
              <a:pPr>
                <a:defRPr/>
              </a:pPr>
              <a:t>9/13/2016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AA5474-40BD-491F-9953-0A015A6E25FD}" type="slidenum">
              <a:rPr lang="en-US" altLang="en-US"/>
              <a:pPr/>
              <a:t>‹#›</a:t>
            </a:fld>
            <a:endParaRPr lang="en-US" altLang="en-US"/>
          </a:p>
        </p:txBody>
      </p:sp>
    </p:spTree>
    <p:extLst>
      <p:ext uri="{BB962C8B-B14F-4D97-AF65-F5344CB8AC3E}">
        <p14:creationId xmlns:p14="http://schemas.microsoft.com/office/powerpoint/2010/main" val="348201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D71C17-B530-4C65-B4C6-E07D6E855E4E}" type="datetimeFigureOut">
              <a:rPr lang="en-US"/>
              <a:pPr>
                <a:defRPr/>
              </a:pPr>
              <a:t>9/13/2016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565D04-823D-400F-8D9F-529CB11FE515}" type="slidenum">
              <a:rPr lang="en-US" altLang="en-US"/>
              <a:pPr/>
              <a:t>‹#›</a:t>
            </a:fld>
            <a:endParaRPr lang="en-US" altLang="en-US"/>
          </a:p>
        </p:txBody>
      </p:sp>
    </p:spTree>
    <p:extLst>
      <p:ext uri="{BB962C8B-B14F-4D97-AF65-F5344CB8AC3E}">
        <p14:creationId xmlns:p14="http://schemas.microsoft.com/office/powerpoint/2010/main" val="3678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1700E6C-2BAD-45BB-8BE2-0C361FE37808}" type="datetimeFigureOut">
              <a:rPr lang="en-US"/>
              <a:pPr>
                <a:defRPr/>
              </a:pPr>
              <a:t>9/13/2016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9D20C0-1A19-4EBA-8A3B-3590B93C864C}" type="slidenum">
              <a:rPr lang="en-US" altLang="en-US"/>
              <a:pPr/>
              <a:t>‹#›</a:t>
            </a:fld>
            <a:endParaRPr lang="en-US" altLang="en-US"/>
          </a:p>
        </p:txBody>
      </p:sp>
    </p:spTree>
    <p:extLst>
      <p:ext uri="{BB962C8B-B14F-4D97-AF65-F5344CB8AC3E}">
        <p14:creationId xmlns:p14="http://schemas.microsoft.com/office/powerpoint/2010/main" val="196700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BDA970-FBF3-4094-869B-19BA1D156DF2}" type="datetimeFigureOut">
              <a:rPr lang="en-US"/>
              <a:pPr>
                <a:defRPr/>
              </a:pPr>
              <a:t>9/13/2016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B4CE74A-C9D5-48FE-AA8E-BD9664789CC3}" type="slidenum">
              <a:rPr lang="en-US" altLang="en-US"/>
              <a:pPr/>
              <a:t>‹#›</a:t>
            </a:fld>
            <a:endParaRPr lang="en-US" altLang="en-US"/>
          </a:p>
        </p:txBody>
      </p:sp>
    </p:spTree>
    <p:extLst>
      <p:ext uri="{BB962C8B-B14F-4D97-AF65-F5344CB8AC3E}">
        <p14:creationId xmlns:p14="http://schemas.microsoft.com/office/powerpoint/2010/main" val="356447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68383D-687E-4E2E-8B50-C389922CD016}" type="datetimeFigureOut">
              <a:rPr lang="en-US"/>
              <a:pPr>
                <a:defRPr/>
              </a:pPr>
              <a:t>9/13/2016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3AF39C9-8051-467C-9CC5-FF71110BB57C}" type="slidenum">
              <a:rPr lang="en-US" altLang="en-US"/>
              <a:pPr/>
              <a:t>‹#›</a:t>
            </a:fld>
            <a:endParaRPr lang="en-US" altLang="en-US"/>
          </a:p>
        </p:txBody>
      </p:sp>
    </p:spTree>
    <p:extLst>
      <p:ext uri="{BB962C8B-B14F-4D97-AF65-F5344CB8AC3E}">
        <p14:creationId xmlns:p14="http://schemas.microsoft.com/office/powerpoint/2010/main" val="151951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E52B7E-B95E-458F-90B9-5D1C81D913AA}" type="datetimeFigureOut">
              <a:rPr lang="en-US"/>
              <a:pPr>
                <a:defRPr/>
              </a:pPr>
              <a:t>9/13/2016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D78FF65-733E-4D82-8717-1D5387AE5E7F}" type="slidenum">
              <a:rPr lang="en-US" altLang="en-US"/>
              <a:pPr/>
              <a:t>‹#›</a:t>
            </a:fld>
            <a:endParaRPr lang="en-US" altLang="en-US"/>
          </a:p>
        </p:txBody>
      </p:sp>
    </p:spTree>
    <p:extLst>
      <p:ext uri="{BB962C8B-B14F-4D97-AF65-F5344CB8AC3E}">
        <p14:creationId xmlns:p14="http://schemas.microsoft.com/office/powerpoint/2010/main" val="148444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D2BDDD-A498-4111-81D7-BA46EADC443B}" type="datetimeFigureOut">
              <a:rPr lang="en-US"/>
              <a:pPr>
                <a:defRPr/>
              </a:pPr>
              <a:t>9/13/2016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DE1FDF-83A5-4328-9D29-E8D2E232E914}" type="slidenum">
              <a:rPr lang="en-US" altLang="en-US"/>
              <a:pPr/>
              <a:t>‹#›</a:t>
            </a:fld>
            <a:endParaRPr lang="en-US" altLang="en-US"/>
          </a:p>
        </p:txBody>
      </p:sp>
    </p:spTree>
    <p:extLst>
      <p:ext uri="{BB962C8B-B14F-4D97-AF65-F5344CB8AC3E}">
        <p14:creationId xmlns:p14="http://schemas.microsoft.com/office/powerpoint/2010/main" val="235221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4B8F2C-F6F5-4264-AF03-E3E28CCAB9CC}" type="datetimeFigureOut">
              <a:rPr lang="en-US"/>
              <a:pPr>
                <a:defRPr/>
              </a:pPr>
              <a:t>9/13/2016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FFBBB8-4D39-4FE9-91A8-1CDA3E25BF5B}" type="slidenum">
              <a:rPr lang="en-US" altLang="en-US"/>
              <a:pPr/>
              <a:t>‹#›</a:t>
            </a:fld>
            <a:endParaRPr lang="en-US" altLang="en-US"/>
          </a:p>
        </p:txBody>
      </p:sp>
    </p:spTree>
    <p:extLst>
      <p:ext uri="{BB962C8B-B14F-4D97-AF65-F5344CB8AC3E}">
        <p14:creationId xmlns:p14="http://schemas.microsoft.com/office/powerpoint/2010/main" val="382641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5285A20-02E1-45EF-B57A-18A1472A490E}" type="datetimeFigureOut">
              <a:rPr lang="en-US"/>
              <a:pPr>
                <a:defRPr/>
              </a:pPr>
              <a:t>9/13/2016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5A9B899-C0E1-4551-A2D3-6BFB28A55A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slide" Target="slide3.xml"/><Relationship Id="rId39" Type="http://schemas.openxmlformats.org/officeDocument/2006/relationships/slide" Target="slide8.xml"/><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slide" Target="slide10.xml"/><Relationship Id="rId42" Type="http://schemas.openxmlformats.org/officeDocument/2006/relationships/slide" Target="slide2.xml"/><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slide" Target="slide6.xml"/><Relationship Id="rId38" Type="http://schemas.openxmlformats.org/officeDocument/2006/relationships/slide" Target="slide9.xml"/><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7.png"/><Relationship Id="rId41"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32" Type="http://schemas.openxmlformats.org/officeDocument/2006/relationships/slide" Target="slide7.xml"/><Relationship Id="rId37" Type="http://schemas.openxmlformats.org/officeDocument/2006/relationships/slide" Target="slide5.xml"/><Relationship Id="rId40" Type="http://schemas.openxmlformats.org/officeDocument/2006/relationships/slide" Target="slide14.xml"/><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eg"/><Relationship Id="rId28" Type="http://schemas.openxmlformats.org/officeDocument/2006/relationships/image" Target="../media/image26.png"/><Relationship Id="rId36" Type="http://schemas.openxmlformats.org/officeDocument/2006/relationships/slide" Target="slide16.xml"/><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4.xml"/><Relationship Id="rId7" Type="http://schemas.openxmlformats.org/officeDocument/2006/relationships/slide" Target="slide19.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20.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924050" y="1143000"/>
            <a:ext cx="5465763" cy="5281613"/>
            <a:chOff x="1923756" y="1143000"/>
            <a:chExt cx="5466849" cy="5282309"/>
          </a:xfrm>
        </p:grpSpPr>
        <p:sp>
          <p:nvSpPr>
            <p:cNvPr id="2123" name="Line 18"/>
            <p:cNvSpPr>
              <a:spLocks noChangeShapeType="1"/>
            </p:cNvSpPr>
            <p:nvPr/>
          </p:nvSpPr>
          <p:spPr bwMode="auto">
            <a:xfrm>
              <a:off x="2582862" y="2031206"/>
              <a:ext cx="4807743" cy="2054718"/>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4" name="Line 19"/>
            <p:cNvSpPr>
              <a:spLocks noChangeShapeType="1"/>
            </p:cNvSpPr>
            <p:nvPr/>
          </p:nvSpPr>
          <p:spPr bwMode="auto">
            <a:xfrm flipV="1">
              <a:off x="2393584" y="2971800"/>
              <a:ext cx="4805781" cy="2419254"/>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5" name="Line 20"/>
            <p:cNvSpPr>
              <a:spLocks noChangeShapeType="1"/>
            </p:cNvSpPr>
            <p:nvPr/>
          </p:nvSpPr>
          <p:spPr bwMode="auto">
            <a:xfrm flipH="1">
              <a:off x="3523345" y="1144588"/>
              <a:ext cx="78758" cy="5053624"/>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6" name="Line 21"/>
            <p:cNvSpPr>
              <a:spLocks noChangeShapeType="1"/>
            </p:cNvSpPr>
            <p:nvPr/>
          </p:nvSpPr>
          <p:spPr bwMode="auto">
            <a:xfrm flipV="1">
              <a:off x="5158241" y="1764505"/>
              <a:ext cx="1311719" cy="4660804"/>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7" name="Line 22"/>
            <p:cNvSpPr>
              <a:spLocks noChangeShapeType="1"/>
            </p:cNvSpPr>
            <p:nvPr/>
          </p:nvSpPr>
          <p:spPr bwMode="auto">
            <a:xfrm flipV="1">
              <a:off x="1923756" y="1390839"/>
              <a:ext cx="4146984" cy="2054831"/>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8" name="Line 21"/>
            <p:cNvSpPr>
              <a:spLocks noChangeShapeType="1"/>
            </p:cNvSpPr>
            <p:nvPr/>
          </p:nvSpPr>
          <p:spPr bwMode="auto">
            <a:xfrm flipH="1" flipV="1">
              <a:off x="4722019" y="1143000"/>
              <a:ext cx="1496217" cy="480398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 name="Line 21"/>
            <p:cNvSpPr>
              <a:spLocks noChangeShapeType="1"/>
            </p:cNvSpPr>
            <p:nvPr/>
          </p:nvSpPr>
          <p:spPr bwMode="auto">
            <a:xfrm>
              <a:off x="2043113" y="4511674"/>
              <a:ext cx="5003800" cy="288949"/>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1" name="Group 2"/>
          <p:cNvGrpSpPr>
            <a:grpSpLocks/>
          </p:cNvGrpSpPr>
          <p:nvPr/>
        </p:nvGrpSpPr>
        <p:grpSpPr bwMode="auto">
          <a:xfrm>
            <a:off x="1600200" y="533400"/>
            <a:ext cx="6038850" cy="6432550"/>
            <a:chOff x="106470450" y="106184696"/>
            <a:chExt cx="7511449" cy="8001468"/>
          </a:xfrm>
        </p:grpSpPr>
        <p:pic>
          <p:nvPicPr>
            <p:cNvPr id="2117" name="Picture 6"/>
            <p:cNvPicPr>
              <a:picLocks noChangeAspect="1" noChangeArrowheads="1"/>
            </p:cNvPicPr>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rot="3600000">
              <a:off x="111598647" y="109206827"/>
              <a:ext cx="3073561" cy="16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18" name="Picture 3"/>
            <p:cNvPicPr>
              <a:picLocks noChangeAspect="1" noChangeArrowheads="1"/>
            </p:cNvPicPr>
            <p:nvPr/>
          </p:nvPicPr>
          <p:blipFill>
            <a:blip r:embed="rId4">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rot="10800000">
              <a:off x="107346007" y="111931676"/>
              <a:ext cx="3071210" cy="1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19" name="Picture 4"/>
            <p:cNvPicPr>
              <a:picLocks noChangeAspect="1" noChangeArrowheads="1"/>
            </p:cNvPicPr>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rot="-7200000">
              <a:off x="105780140" y="109469227"/>
              <a:ext cx="3073562" cy="16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20" name="Picture 5"/>
            <p:cNvPicPr>
              <a:picLocks noChangeAspect="1" noChangeArrowheads="1"/>
            </p:cNvPicPr>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rot="7200000">
              <a:off x="110254916" y="111802913"/>
              <a:ext cx="3073561" cy="16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21" name="Picture 7"/>
            <p:cNvPicPr>
              <a:picLocks noChangeAspect="1" noChangeArrowheads="1"/>
            </p:cNvPicPr>
            <p:nvPr/>
          </p:nvPicPr>
          <p:blipFill>
            <a:blip r:embed="rId5">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110027435" y="106743652"/>
              <a:ext cx="3073561" cy="16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22" name="Picture 8"/>
            <p:cNvPicPr>
              <a:picLocks noChangeAspect="1" noChangeArrowheads="1"/>
            </p:cNvPicPr>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rot="-3600000">
              <a:off x="107117742" y="106875005"/>
              <a:ext cx="3073561" cy="169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2052"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8025" y="2241550"/>
            <a:ext cx="311943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00000">
            <a:off x="2486025" y="2492375"/>
            <a:ext cx="855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0">
            <a:off x="5716588" y="2736850"/>
            <a:ext cx="8572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0">
            <a:off x="5106988" y="5403850"/>
            <a:ext cx="8572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368435">
            <a:off x="3657600" y="5103813"/>
            <a:ext cx="928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701438">
            <a:off x="2160588" y="3133725"/>
            <a:ext cx="11160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3889" t="1802" r="2281" b="-2"/>
          <a:stretch>
            <a:fillRect/>
          </a:stretch>
        </p:blipFill>
        <p:spPr bwMode="auto">
          <a:xfrm>
            <a:off x="3890963" y="1485900"/>
            <a:ext cx="8048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000000">
            <a:off x="5305425" y="1936750"/>
            <a:ext cx="5000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0">
            <a:off x="2593975" y="4286250"/>
            <a:ext cx="5000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3625" y="4679950"/>
            <a:ext cx="533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p:cNvPicPr>
            <a:picLocks noChangeAspect="1" noChangeArrowheads="1"/>
          </p:cNvPicPr>
          <p:nvPr/>
        </p:nvPicPr>
        <p:blipFill>
          <a:blip r:embed="rId13"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3324225" y="170815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6"/>
          <p:cNvPicPr>
            <a:picLocks noChangeAspect="1" noChangeArrowheads="1"/>
          </p:cNvPicPr>
          <p:nvPr/>
        </p:nvPicPr>
        <p:blipFill>
          <a:blip r:embed="rId1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524625" y="3594100"/>
            <a:ext cx="457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7"/>
          <p:cNvPicPr>
            <a:picLocks noChangeAspect="1" noChangeArrowheads="1"/>
          </p:cNvPicPr>
          <p:nvPr/>
        </p:nvPicPr>
        <p:blipFill>
          <a:blip r:embed="rId15">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867025" y="5137150"/>
            <a:ext cx="5445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8"/>
          <p:cNvPicPr>
            <a:picLocks noChangeAspect="1" noChangeArrowheads="1"/>
          </p:cNvPicPr>
          <p:nvPr/>
        </p:nvPicPr>
        <p:blipFill>
          <a:blip r:embed="rId16">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5000625" y="1627188"/>
            <a:ext cx="29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9"/>
          <p:cNvPicPr>
            <a:picLocks noChangeAspect="1" noChangeArrowheads="1"/>
          </p:cNvPicPr>
          <p:nvPr/>
        </p:nvPicPr>
        <p:blipFill>
          <a:blip r:embed="rId17">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rot="6300000">
            <a:off x="4718050" y="1898650"/>
            <a:ext cx="2841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0"/>
          <p:cNvPicPr>
            <a:picLocks noChangeAspect="1" noChangeArrowheads="1"/>
          </p:cNvPicPr>
          <p:nvPr/>
        </p:nvPicPr>
        <p:blipFill>
          <a:blip r:embed="rId18"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677025" y="3079750"/>
            <a:ext cx="3698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1"/>
          <p:cNvPicPr>
            <a:picLocks noChangeAspect="1" noChangeArrowheads="1"/>
          </p:cNvPicPr>
          <p:nvPr/>
        </p:nvPicPr>
        <p:blipFill>
          <a:blip r:embed="rId19">
            <a:clrChange>
              <a:clrFrom>
                <a:srgbClr val="FFFFFF"/>
              </a:clrFrom>
              <a:clrTo>
                <a:srgbClr val="FFFFFF">
                  <a:alpha val="0"/>
                </a:srgbClr>
              </a:clrTo>
            </a:clrChange>
            <a:lum bright="-12000" contrast="20000"/>
            <a:extLst>
              <a:ext uri="{28A0092B-C50C-407E-A947-70E740481C1C}">
                <a14:useLocalDpi xmlns:a14="http://schemas.microsoft.com/office/drawing/2010/main" val="0"/>
              </a:ext>
            </a:extLst>
          </a:blip>
          <a:srcRect/>
          <a:stretch>
            <a:fillRect/>
          </a:stretch>
        </p:blipFill>
        <p:spPr bwMode="auto">
          <a:xfrm rot="-3600000">
            <a:off x="2351088" y="1871663"/>
            <a:ext cx="21748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9">
            <a:clrChange>
              <a:clrFrom>
                <a:srgbClr val="FFFFFF"/>
              </a:clrFrom>
              <a:clrTo>
                <a:srgbClr val="FFFFFF">
                  <a:alpha val="0"/>
                </a:srgbClr>
              </a:clrTo>
            </a:clrChange>
            <a:lum bright="-12000" contrast="20000"/>
            <a:extLst>
              <a:ext uri="{28A0092B-C50C-407E-A947-70E740481C1C}">
                <a14:useLocalDpi xmlns:a14="http://schemas.microsoft.com/office/drawing/2010/main" val="0"/>
              </a:ext>
            </a:extLst>
          </a:blip>
          <a:srcRect/>
          <a:stretch>
            <a:fillRect/>
          </a:stretch>
        </p:blipFill>
        <p:spPr bwMode="auto">
          <a:xfrm rot="3600000">
            <a:off x="6778625" y="2043113"/>
            <a:ext cx="217487"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1"/>
          <p:cNvPicPr>
            <a:picLocks noChangeAspect="1" noChangeArrowheads="1"/>
          </p:cNvPicPr>
          <p:nvPr/>
        </p:nvPicPr>
        <p:blipFill>
          <a:blip r:embed="rId19">
            <a:clrChange>
              <a:clrFrom>
                <a:srgbClr val="FFFFFF"/>
              </a:clrFrom>
              <a:clrTo>
                <a:srgbClr val="FFFFFF">
                  <a:alpha val="0"/>
                </a:srgbClr>
              </a:clrTo>
            </a:clrChange>
            <a:lum bright="-12000" contrast="20000"/>
            <a:extLst>
              <a:ext uri="{28A0092B-C50C-407E-A947-70E740481C1C}">
                <a14:useLocalDpi xmlns:a14="http://schemas.microsoft.com/office/drawing/2010/main" val="0"/>
              </a:ext>
            </a:extLst>
          </a:blip>
          <a:srcRect/>
          <a:stretch>
            <a:fillRect/>
          </a:stretch>
        </p:blipFill>
        <p:spPr bwMode="auto">
          <a:xfrm rot="-8645696">
            <a:off x="3109913" y="5892800"/>
            <a:ext cx="2174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42159">
            <a:off x="7589044" y="4114006"/>
            <a:ext cx="98425"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2" name="Group 43"/>
          <p:cNvGrpSpPr>
            <a:grpSpLocks/>
          </p:cNvGrpSpPr>
          <p:nvPr/>
        </p:nvGrpSpPr>
        <p:grpSpPr bwMode="auto">
          <a:xfrm>
            <a:off x="7224713" y="3932238"/>
            <a:ext cx="357187" cy="242887"/>
            <a:chOff x="7169255" y="3821090"/>
            <a:chExt cx="356234" cy="242887"/>
          </a:xfrm>
        </p:grpSpPr>
        <p:sp>
          <p:nvSpPr>
            <p:cNvPr id="39" name="Oval 38"/>
            <p:cNvSpPr/>
            <p:nvPr/>
          </p:nvSpPr>
          <p:spPr>
            <a:xfrm rot="882469">
              <a:off x="7287999" y="3867127"/>
              <a:ext cx="112412" cy="139700"/>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15" name="Picture 23"/>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42159">
              <a:off x="7304320" y="3892962"/>
              <a:ext cx="97825" cy="10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6" name="Picture 22"/>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500000">
              <a:off x="7225928" y="3764417"/>
              <a:ext cx="242887" cy="3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73" name="Picture 23"/>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42159">
            <a:off x="4110038" y="1252537"/>
            <a:ext cx="96838"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4" name="Group 51"/>
          <p:cNvGrpSpPr>
            <a:grpSpLocks/>
          </p:cNvGrpSpPr>
          <p:nvPr/>
        </p:nvGrpSpPr>
        <p:grpSpPr bwMode="auto">
          <a:xfrm rot="-218542">
            <a:off x="4044950" y="936625"/>
            <a:ext cx="241300" cy="381000"/>
            <a:chOff x="4610100" y="1004888"/>
            <a:chExt cx="240771" cy="381000"/>
          </a:xfrm>
        </p:grpSpPr>
        <p:sp>
          <p:nvSpPr>
            <p:cNvPr id="46" name="Oval 45"/>
            <p:cNvSpPr/>
            <p:nvPr/>
          </p:nvSpPr>
          <p:spPr>
            <a:xfrm rot="5097099">
              <a:off x="4664654" y="1124900"/>
              <a:ext cx="131763" cy="13939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13" name="Picture 24"/>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0100" y="1004888"/>
              <a:ext cx="24077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75" name="Picture 25"/>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72735">
            <a:off x="5735638" y="6062663"/>
            <a:ext cx="158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6"/>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1850" y="6237288"/>
            <a:ext cx="1603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5"/>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200000">
            <a:off x="2148682" y="4758531"/>
            <a:ext cx="1603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a:hlinkClick r:id="rId26" action="ppaction://hlinksldjump"/>
          </p:cNvPr>
          <p:cNvSpPr/>
          <p:nvPr/>
        </p:nvSpPr>
        <p:spPr>
          <a:xfrm>
            <a:off x="1409701" y="0"/>
            <a:ext cx="6324599" cy="923330"/>
          </a:xfrm>
          <a:prstGeom prst="rect">
            <a:avLst/>
          </a:prstGeom>
          <a:noFill/>
        </p:spPr>
        <p:txBody>
          <a:bodyPr>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The Eukaryotic Cell</a:t>
            </a:r>
          </a:p>
        </p:txBody>
      </p:sp>
      <p:pic>
        <p:nvPicPr>
          <p:cNvPr id="2079" name="Picture 27"/>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2514600"/>
            <a:ext cx="7334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27"/>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200000">
            <a:off x="3151981" y="2132807"/>
            <a:ext cx="7334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28"/>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572000"/>
            <a:ext cx="64293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28"/>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200000">
            <a:off x="6149975" y="4116388"/>
            <a:ext cx="6429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29"/>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1876425"/>
            <a:ext cx="533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29"/>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00000">
            <a:off x="4591050" y="5248276"/>
            <a:ext cx="5349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29"/>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868739">
            <a:off x="5464175" y="1638300"/>
            <a:ext cx="533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0"/>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9989">
            <a:off x="5842000" y="2224088"/>
            <a:ext cx="7524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0"/>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548375">
            <a:off x="2349500" y="2973388"/>
            <a:ext cx="7524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32"/>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l="2417" b="37193"/>
          <a:stretch>
            <a:fillRect/>
          </a:stretch>
        </p:blipFill>
        <p:spPr bwMode="auto">
          <a:xfrm rot="8100000">
            <a:off x="5813425" y="4826000"/>
            <a:ext cx="4413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32"/>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l="-8270" t="59395" b="-1157"/>
          <a:stretch>
            <a:fillRect/>
          </a:stretch>
        </p:blipFill>
        <p:spPr bwMode="auto">
          <a:xfrm rot="8100000">
            <a:off x="5483225" y="4714875"/>
            <a:ext cx="4905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a:hlinkClick r:id="rId32" action="ppaction://hlinksldjump"/>
          </p:cNvPr>
          <p:cNvSpPr txBox="1"/>
          <p:nvPr/>
        </p:nvSpPr>
        <p:spPr>
          <a:xfrm>
            <a:off x="228600" y="2971800"/>
            <a:ext cx="1219200" cy="307975"/>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Nucleus</a:t>
            </a:r>
          </a:p>
        </p:txBody>
      </p:sp>
      <p:sp>
        <p:nvSpPr>
          <p:cNvPr id="70" name="TextBox 69">
            <a:hlinkClick r:id="rId33" action="ppaction://hlinksldjump"/>
          </p:cNvPr>
          <p:cNvSpPr txBox="1"/>
          <p:nvPr/>
        </p:nvSpPr>
        <p:spPr>
          <a:xfrm>
            <a:off x="200025" y="1893888"/>
            <a:ext cx="1524000" cy="522287"/>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Endoplasmic</a:t>
            </a:r>
          </a:p>
          <a:p>
            <a:pPr algn="ctr" fontAlgn="auto">
              <a:spcBef>
                <a:spcPts val="0"/>
              </a:spcBef>
              <a:spcAft>
                <a:spcPts val="0"/>
              </a:spcAft>
              <a:defRPr/>
            </a:pPr>
            <a:r>
              <a:rPr lang="en-US" sz="1400" b="1" dirty="0">
                <a:solidFill>
                  <a:schemeClr val="bg1">
                    <a:lumMod val="50000"/>
                  </a:schemeClr>
                </a:solidFill>
                <a:cs typeface="Arial" pitchFamily="34" charset="0"/>
              </a:rPr>
              <a:t>Reticulum</a:t>
            </a:r>
          </a:p>
        </p:txBody>
      </p:sp>
      <p:sp>
        <p:nvSpPr>
          <p:cNvPr id="72" name="TextBox 71">
            <a:hlinkClick r:id="rId34" action="ppaction://hlinksldjump"/>
          </p:cNvPr>
          <p:cNvSpPr txBox="1"/>
          <p:nvPr/>
        </p:nvSpPr>
        <p:spPr>
          <a:xfrm>
            <a:off x="6705600" y="1066800"/>
            <a:ext cx="1752600" cy="307975"/>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Cell Membrane</a:t>
            </a:r>
          </a:p>
        </p:txBody>
      </p:sp>
      <p:sp>
        <p:nvSpPr>
          <p:cNvPr id="75" name="TextBox 74">
            <a:hlinkClick r:id="rId35" action="ppaction://hlinksldjump"/>
          </p:cNvPr>
          <p:cNvSpPr txBox="1"/>
          <p:nvPr/>
        </p:nvSpPr>
        <p:spPr>
          <a:xfrm>
            <a:off x="6934200" y="5334000"/>
            <a:ext cx="1219200" cy="307975"/>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err="1">
                <a:solidFill>
                  <a:schemeClr val="bg1">
                    <a:lumMod val="50000"/>
                  </a:schemeClr>
                </a:solidFill>
                <a:cs typeface="Arial" pitchFamily="34" charset="0"/>
              </a:rPr>
              <a:t>Lysosome</a:t>
            </a:r>
            <a:endParaRPr lang="en-US" sz="1400" b="1" dirty="0">
              <a:solidFill>
                <a:schemeClr val="bg1">
                  <a:lumMod val="50000"/>
                </a:schemeClr>
              </a:solidFill>
              <a:cs typeface="Arial" pitchFamily="34" charset="0"/>
            </a:endParaRPr>
          </a:p>
        </p:txBody>
      </p:sp>
      <p:sp>
        <p:nvSpPr>
          <p:cNvPr id="76" name="TextBox 75">
            <a:hlinkClick r:id="rId36" action="ppaction://hlinksldjump"/>
          </p:cNvPr>
          <p:cNvSpPr txBox="1"/>
          <p:nvPr/>
        </p:nvSpPr>
        <p:spPr>
          <a:xfrm>
            <a:off x="7620000" y="3505200"/>
            <a:ext cx="1219200" cy="323850"/>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Vacuole</a:t>
            </a:r>
          </a:p>
        </p:txBody>
      </p:sp>
      <p:sp>
        <p:nvSpPr>
          <p:cNvPr id="79" name="TextBox 78">
            <a:hlinkClick r:id="rId37" action="ppaction://hlinksldjump"/>
          </p:cNvPr>
          <p:cNvSpPr txBox="1"/>
          <p:nvPr/>
        </p:nvSpPr>
        <p:spPr>
          <a:xfrm>
            <a:off x="762000" y="990600"/>
            <a:ext cx="1828800" cy="307975"/>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Mitochondrion</a:t>
            </a:r>
          </a:p>
        </p:txBody>
      </p:sp>
      <p:sp>
        <p:nvSpPr>
          <p:cNvPr id="80" name="TextBox 79">
            <a:hlinkClick r:id="rId38" action="ppaction://hlinksldjump"/>
          </p:cNvPr>
          <p:cNvSpPr txBox="1"/>
          <p:nvPr/>
        </p:nvSpPr>
        <p:spPr>
          <a:xfrm>
            <a:off x="328613" y="5372100"/>
            <a:ext cx="1295400" cy="323850"/>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Golgi  Body</a:t>
            </a:r>
          </a:p>
        </p:txBody>
      </p:sp>
      <p:sp>
        <p:nvSpPr>
          <p:cNvPr id="81" name="TextBox 80">
            <a:hlinkClick r:id="rId39" action="ppaction://hlinksldjump"/>
          </p:cNvPr>
          <p:cNvSpPr txBox="1"/>
          <p:nvPr/>
        </p:nvSpPr>
        <p:spPr>
          <a:xfrm>
            <a:off x="312738" y="4222750"/>
            <a:ext cx="1066800" cy="323850"/>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Vesicle</a:t>
            </a:r>
          </a:p>
        </p:txBody>
      </p:sp>
      <p:sp>
        <p:nvSpPr>
          <p:cNvPr id="82" name="TextBox 81">
            <a:hlinkClick r:id="rId40" action="ppaction://hlinksldjump"/>
          </p:cNvPr>
          <p:cNvSpPr txBox="1"/>
          <p:nvPr/>
        </p:nvSpPr>
        <p:spPr>
          <a:xfrm>
            <a:off x="7491413" y="2436813"/>
            <a:ext cx="1219200" cy="323850"/>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Ribosome</a:t>
            </a:r>
          </a:p>
        </p:txBody>
      </p:sp>
      <p:cxnSp>
        <p:nvCxnSpPr>
          <p:cNvPr id="84" name="Straight Arrow Connector 83"/>
          <p:cNvCxnSpPr/>
          <p:nvPr/>
        </p:nvCxnSpPr>
        <p:spPr>
          <a:xfrm>
            <a:off x="2362200" y="1143000"/>
            <a:ext cx="1592263" cy="471488"/>
          </a:xfrm>
          <a:prstGeom prst="straightConnector1">
            <a:avLst/>
          </a:prstGeom>
          <a:ln w="19050">
            <a:solidFill>
              <a:schemeClr val="bg1">
                <a:lumMod val="50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531938" y="2197100"/>
            <a:ext cx="2101850" cy="949325"/>
          </a:xfrm>
          <a:prstGeom prst="straightConnector1">
            <a:avLst/>
          </a:prstGeom>
          <a:ln w="19050">
            <a:solidFill>
              <a:schemeClr val="bg1">
                <a:lumMod val="50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296988" y="3122613"/>
            <a:ext cx="2824162" cy="558800"/>
          </a:xfrm>
          <a:prstGeom prst="straightConnector1">
            <a:avLst/>
          </a:prstGeom>
          <a:ln w="19050">
            <a:solidFill>
              <a:schemeClr val="bg1">
                <a:lumMod val="50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1238250" y="3763963"/>
            <a:ext cx="804863" cy="631825"/>
          </a:xfrm>
          <a:prstGeom prst="straightConnector1">
            <a:avLst/>
          </a:prstGeom>
          <a:ln w="19050">
            <a:solidFill>
              <a:schemeClr val="bg1">
                <a:lumMod val="50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03" name="Straight Arrow Connector 95"/>
          <p:cNvCxnSpPr>
            <a:cxnSpLocks noChangeShapeType="1"/>
          </p:cNvCxnSpPr>
          <p:nvPr/>
        </p:nvCxnSpPr>
        <p:spPr bwMode="auto">
          <a:xfrm>
            <a:off x="1543050" y="5534025"/>
            <a:ext cx="2200275" cy="211138"/>
          </a:xfrm>
          <a:prstGeom prst="straightConnector1">
            <a:avLst/>
          </a:prstGeom>
          <a:noFill/>
          <a:ln w="19050" algn="ctr">
            <a:solidFill>
              <a:srgbClr val="7F7F7F"/>
            </a:solidFill>
            <a:round/>
            <a:headEnd type="oval" w="med" len="med"/>
            <a:tailEnd type="arrow" w="med" len="med"/>
          </a:ln>
          <a:extLst>
            <a:ext uri="{909E8E84-426E-40DD-AFC4-6F175D3DCCD1}">
              <a14:hiddenFill xmlns:a14="http://schemas.microsoft.com/office/drawing/2010/main">
                <a:noFill/>
              </a14:hiddenFill>
            </a:ext>
          </a:extLst>
        </p:spPr>
      </p:cxnSp>
      <p:cxnSp>
        <p:nvCxnSpPr>
          <p:cNvPr id="109" name="Straight Arrow Connector 108"/>
          <p:cNvCxnSpPr/>
          <p:nvPr/>
        </p:nvCxnSpPr>
        <p:spPr>
          <a:xfrm rot="10800000">
            <a:off x="6553200" y="5105400"/>
            <a:ext cx="488950" cy="381000"/>
          </a:xfrm>
          <a:prstGeom prst="straightConnector1">
            <a:avLst/>
          </a:prstGeom>
          <a:ln w="19050">
            <a:solidFill>
              <a:schemeClr val="bg1">
                <a:lumMod val="50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05" name="Straight Arrow Connector 116"/>
          <p:cNvCxnSpPr>
            <a:cxnSpLocks noChangeShapeType="1"/>
          </p:cNvCxnSpPr>
          <p:nvPr/>
        </p:nvCxnSpPr>
        <p:spPr bwMode="auto">
          <a:xfrm flipH="1" flipV="1">
            <a:off x="6994525" y="3336925"/>
            <a:ext cx="792163" cy="315913"/>
          </a:xfrm>
          <a:prstGeom prst="straightConnector1">
            <a:avLst/>
          </a:prstGeom>
          <a:noFill/>
          <a:ln w="19050" algn="ctr">
            <a:solidFill>
              <a:srgbClr val="7F7F7F"/>
            </a:solidFill>
            <a:round/>
            <a:headEnd type="oval" w="med" len="med"/>
            <a:tailEnd type="arrow" w="med" len="med"/>
          </a:ln>
          <a:extLst>
            <a:ext uri="{909E8E84-426E-40DD-AFC4-6F175D3DCCD1}">
              <a14:hiddenFill xmlns:a14="http://schemas.microsoft.com/office/drawing/2010/main">
                <a:noFill/>
              </a14:hiddenFill>
            </a:ext>
          </a:extLst>
        </p:spPr>
      </p:cxnSp>
      <p:cxnSp>
        <p:nvCxnSpPr>
          <p:cNvPr id="2106" name="Straight Arrow Connector 118"/>
          <p:cNvCxnSpPr>
            <a:cxnSpLocks noChangeShapeType="1"/>
          </p:cNvCxnSpPr>
          <p:nvPr/>
        </p:nvCxnSpPr>
        <p:spPr bwMode="auto">
          <a:xfrm flipH="1">
            <a:off x="6392863" y="2598738"/>
            <a:ext cx="1201737" cy="92075"/>
          </a:xfrm>
          <a:prstGeom prst="straightConnector1">
            <a:avLst/>
          </a:prstGeom>
          <a:noFill/>
          <a:ln w="19050" algn="ctr">
            <a:solidFill>
              <a:srgbClr val="7F7F7F"/>
            </a:solidFill>
            <a:round/>
            <a:headEnd type="oval" w="med" len="med"/>
            <a:tailEnd type="arrow" w="med" len="med"/>
          </a:ln>
          <a:extLst>
            <a:ext uri="{909E8E84-426E-40DD-AFC4-6F175D3DCCD1}">
              <a14:hiddenFill xmlns:a14="http://schemas.microsoft.com/office/drawing/2010/main">
                <a:noFill/>
              </a14:hiddenFill>
            </a:ext>
          </a:extLst>
        </p:spPr>
      </p:cxnSp>
      <p:cxnSp>
        <p:nvCxnSpPr>
          <p:cNvPr id="121" name="Straight Arrow Connector 120"/>
          <p:cNvCxnSpPr/>
          <p:nvPr/>
        </p:nvCxnSpPr>
        <p:spPr>
          <a:xfrm rot="10800000" flipV="1">
            <a:off x="6365875" y="1235075"/>
            <a:ext cx="461963" cy="296863"/>
          </a:xfrm>
          <a:prstGeom prst="straightConnector1">
            <a:avLst/>
          </a:prstGeom>
          <a:ln w="19050">
            <a:solidFill>
              <a:schemeClr val="bg1">
                <a:lumMod val="50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2108" name="TextBox 123"/>
          <p:cNvSpPr txBox="1">
            <a:spLocks noChangeArrowheads="1"/>
          </p:cNvSpPr>
          <p:nvPr/>
        </p:nvSpPr>
        <p:spPr bwMode="auto">
          <a:xfrm>
            <a:off x="328613" y="6477000"/>
            <a:ext cx="19573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i="1">
                <a:solidFill>
                  <a:srgbClr val="777777"/>
                </a:solidFill>
                <a:latin typeface="Arial Rounded MT Bold" panose="020F0704030504030204" pitchFamily="34" charset="0"/>
              </a:rPr>
              <a:t>© Patrick Haney</a:t>
            </a:r>
          </a:p>
        </p:txBody>
      </p:sp>
      <p:sp>
        <p:nvSpPr>
          <p:cNvPr id="90" name="TextBox 89">
            <a:hlinkClick r:id="rId41" action="ppaction://hlinksldjump"/>
          </p:cNvPr>
          <p:cNvSpPr txBox="1"/>
          <p:nvPr/>
        </p:nvSpPr>
        <p:spPr>
          <a:xfrm>
            <a:off x="7121525" y="1612900"/>
            <a:ext cx="1589088" cy="307975"/>
          </a:xfrm>
          <a:prstGeom prst="rect">
            <a:avLst/>
          </a:prstGeom>
          <a:solidFill>
            <a:schemeClr val="bg1">
              <a:lumMod val="85000"/>
            </a:schemeClr>
          </a:solidFill>
          <a:ln w="19050">
            <a:solidFill>
              <a:schemeClr val="bg1">
                <a:lumMod val="50000"/>
              </a:schemeClr>
            </a:solidFill>
          </a:ln>
        </p:spPr>
        <p:txBody>
          <a:bodyPr>
            <a:spAutoFit/>
          </a:bodyPr>
          <a:lstStyle/>
          <a:p>
            <a:pPr algn="ctr" fontAlgn="auto">
              <a:spcBef>
                <a:spcPts val="0"/>
              </a:spcBef>
              <a:spcAft>
                <a:spcPts val="0"/>
              </a:spcAft>
              <a:defRPr/>
            </a:pPr>
            <a:r>
              <a:rPr lang="en-US" sz="1400" b="1" dirty="0">
                <a:solidFill>
                  <a:schemeClr val="bg1">
                    <a:lumMod val="50000"/>
                  </a:schemeClr>
                </a:solidFill>
                <a:cs typeface="Arial" pitchFamily="34" charset="0"/>
              </a:rPr>
              <a:t>Cytoskeleton</a:t>
            </a:r>
          </a:p>
        </p:txBody>
      </p:sp>
      <p:cxnSp>
        <p:nvCxnSpPr>
          <p:cNvPr id="91" name="Straight Arrow Connector 90"/>
          <p:cNvCxnSpPr/>
          <p:nvPr/>
        </p:nvCxnSpPr>
        <p:spPr>
          <a:xfrm flipH="1">
            <a:off x="6365875" y="1768475"/>
            <a:ext cx="833438" cy="320675"/>
          </a:xfrm>
          <a:prstGeom prst="straightConnector1">
            <a:avLst/>
          </a:prstGeom>
          <a:ln w="19050">
            <a:solidFill>
              <a:schemeClr val="bg1">
                <a:lumMod val="50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92" name="TextBox 91">
            <a:hlinkClick r:id="rId42" action="ppaction://hlinksldjump"/>
          </p:cNvPr>
          <p:cNvSpPr txBox="1"/>
          <p:nvPr/>
        </p:nvSpPr>
        <p:spPr>
          <a:xfrm>
            <a:off x="6462713" y="6475413"/>
            <a:ext cx="2624137" cy="307975"/>
          </a:xfrm>
          <a:prstGeom prst="rect">
            <a:avLst/>
          </a:prstGeom>
          <a:solidFill>
            <a:schemeClr val="bg1">
              <a:lumMod val="50000"/>
            </a:schemeClr>
          </a:solidFill>
          <a:ln w="19050">
            <a:solidFill>
              <a:schemeClr val="tx1"/>
            </a:solidFill>
          </a:ln>
        </p:spPr>
        <p:txBody>
          <a:bodyPr>
            <a:spAutoFit/>
          </a:bodyPr>
          <a:lstStyle/>
          <a:p>
            <a:pPr algn="ctr" fontAlgn="auto">
              <a:spcBef>
                <a:spcPts val="0"/>
              </a:spcBef>
              <a:spcAft>
                <a:spcPts val="0"/>
              </a:spcAft>
              <a:defRPr/>
            </a:pPr>
            <a:r>
              <a:rPr lang="en-US" sz="1400" b="1" i="1" dirty="0">
                <a:cs typeface="Arial" pitchFamily="34" charset="0"/>
              </a:rPr>
              <a:t>Switch to Prokaryotic Cell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5" name="Rectangle 4"/>
          <p:cNvSpPr/>
          <p:nvPr/>
        </p:nvSpPr>
        <p:spPr>
          <a:xfrm>
            <a:off x="0" y="3810000"/>
            <a:ext cx="91440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7"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Cell Membrane</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t="64072" b="4309"/>
          <a:stretch>
            <a:fillRect/>
          </a:stretch>
        </p:blipFill>
        <p:spPr bwMode="auto">
          <a:xfrm>
            <a:off x="0" y="4572000"/>
            <a:ext cx="3332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2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886200"/>
            <a:ext cx="5794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246" name="Text Box 6"/>
          <p:cNvSpPr txBox="1">
            <a:spLocks noChangeArrowheads="1"/>
          </p:cNvSpPr>
          <p:nvPr/>
        </p:nvSpPr>
        <p:spPr bwMode="auto">
          <a:xfrm>
            <a:off x="457200" y="1066800"/>
            <a:ext cx="8305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The cell membrane provides a </a:t>
            </a:r>
            <a:r>
              <a:rPr lang="en-US" sz="2400" b="1" dirty="0">
                <a:ln>
                  <a:solidFill>
                    <a:schemeClr val="tx1"/>
                  </a:solidFill>
                </a:ln>
                <a:solidFill>
                  <a:srgbClr val="FF0000"/>
                </a:solidFill>
                <a:latin typeface="Arial" charset="0"/>
              </a:rPr>
              <a:t>barrier</a:t>
            </a:r>
            <a:r>
              <a:rPr lang="en-US" sz="2400" b="1" dirty="0">
                <a:solidFill>
                  <a:srgbClr val="FF0000"/>
                </a:solidFill>
                <a:latin typeface="Arial" charset="0"/>
              </a:rPr>
              <a:t> </a:t>
            </a:r>
            <a:r>
              <a:rPr lang="en-US" sz="2400" b="1" dirty="0">
                <a:latin typeface="Arial" charset="0"/>
              </a:rPr>
              <a:t>for the cell.  The main job of the cell membrane is to maintain the steady balance of nutrients and energy in the cell we call </a:t>
            </a:r>
            <a:r>
              <a:rPr lang="en-US" sz="2400" b="1" dirty="0">
                <a:ln>
                  <a:solidFill>
                    <a:schemeClr val="tx1"/>
                  </a:solidFill>
                </a:ln>
                <a:solidFill>
                  <a:srgbClr val="FFFF00"/>
                </a:solidFill>
                <a:latin typeface="Arial" charset="0"/>
              </a:rPr>
              <a:t>homeostasis</a:t>
            </a:r>
            <a:r>
              <a:rPr lang="en-US" sz="2400" b="1" dirty="0">
                <a:latin typeface="Arial" charset="0"/>
              </a:rPr>
              <a:t>.  It does this by regulating which molecules enter and leave the cell.  The cell membrane also helps the cell communicate with other cells.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3810000"/>
            <a:ext cx="91440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2"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Cell Membrane</a:t>
            </a: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t="64072" b="4309"/>
          <a:stretch>
            <a:fillRect/>
          </a:stretch>
        </p:blipFill>
        <p:spPr bwMode="auto">
          <a:xfrm>
            <a:off x="0" y="4572000"/>
            <a:ext cx="3332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2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886200"/>
            <a:ext cx="5794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246" name="Text Box 6"/>
          <p:cNvSpPr txBox="1">
            <a:spLocks noChangeArrowheads="1"/>
          </p:cNvSpPr>
          <p:nvPr/>
        </p:nvSpPr>
        <p:spPr bwMode="auto">
          <a:xfrm>
            <a:off x="457200" y="1066800"/>
            <a:ext cx="8305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The cell membrane provides a </a:t>
            </a:r>
            <a:r>
              <a:rPr lang="en-US" sz="2400" b="1" dirty="0">
                <a:ln>
                  <a:solidFill>
                    <a:schemeClr val="tx1"/>
                  </a:solidFill>
                </a:ln>
                <a:solidFill>
                  <a:srgbClr val="FF0000"/>
                </a:solidFill>
                <a:latin typeface="Arial" charset="0"/>
              </a:rPr>
              <a:t>barrier</a:t>
            </a:r>
            <a:r>
              <a:rPr lang="en-US" sz="2400" b="1" dirty="0">
                <a:solidFill>
                  <a:srgbClr val="FF0000"/>
                </a:solidFill>
                <a:latin typeface="Arial" charset="0"/>
              </a:rPr>
              <a:t> </a:t>
            </a:r>
            <a:r>
              <a:rPr lang="en-US" sz="2400" b="1" dirty="0">
                <a:latin typeface="Arial" charset="0"/>
              </a:rPr>
              <a:t>for the cell.  The main job of the cell membrane is to maintain the steady balance of nutrients and energy in the cell we call </a:t>
            </a:r>
            <a:r>
              <a:rPr lang="en-US" sz="2400" b="1" dirty="0">
                <a:ln>
                  <a:solidFill>
                    <a:schemeClr val="tx1"/>
                  </a:solidFill>
                </a:ln>
                <a:solidFill>
                  <a:srgbClr val="FFFF00"/>
                </a:solidFill>
                <a:latin typeface="Arial" charset="0"/>
              </a:rPr>
              <a:t>homeostasis</a:t>
            </a:r>
            <a:r>
              <a:rPr lang="en-US" sz="2400" b="1" dirty="0">
                <a:latin typeface="Arial" charset="0"/>
              </a:rPr>
              <a:t>.  It does this by regulating which molecules enter and leave the cell.  The cell membrane also helps the cell communicate with other cells.</a:t>
            </a:r>
          </a:p>
        </p:txBody>
      </p:sp>
      <p:sp>
        <p:nvSpPr>
          <p:cNvPr id="8" name="TextBox 7">
            <a:hlinkClick r:id="rId5" action="ppaction://hlinksldjump"/>
          </p:cNvPr>
          <p:cNvSpPr txBox="1"/>
          <p:nvPr/>
        </p:nvSpPr>
        <p:spPr>
          <a:xfrm>
            <a:off x="7018338" y="95250"/>
            <a:ext cx="1965325" cy="646113"/>
          </a:xfrm>
          <a:prstGeom prst="rect">
            <a:avLst/>
          </a:prstGeom>
          <a:solidFill>
            <a:schemeClr val="accent1">
              <a:lumMod val="60000"/>
              <a:lumOff val="40000"/>
            </a:schemeClr>
          </a:solidFill>
          <a:ln w="28575">
            <a:solidFill>
              <a:schemeClr val="tx2">
                <a:lumMod val="60000"/>
                <a:lumOff val="40000"/>
              </a:schemeClr>
            </a:solidFill>
          </a:ln>
        </p:spPr>
        <p:txBody>
          <a:bodyPr>
            <a:spAutoFit/>
          </a:bodyPr>
          <a:lstStyle/>
          <a:p>
            <a:pPr algn="ctr">
              <a:defRPr/>
            </a:pPr>
            <a:r>
              <a:rPr lang="en-US" b="1" dirty="0">
                <a:latin typeface="Arial" charset="0"/>
              </a:rPr>
              <a:t>Return to Prokaryotic Cell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5"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Cytoskeleton</a:t>
            </a:r>
          </a:p>
        </p:txBody>
      </p:sp>
      <p:sp>
        <p:nvSpPr>
          <p:cNvPr id="7" name="Text Box 6"/>
          <p:cNvSpPr txBox="1">
            <a:spLocks noChangeArrowheads="1"/>
          </p:cNvSpPr>
          <p:nvPr/>
        </p:nvSpPr>
        <p:spPr bwMode="auto">
          <a:xfrm>
            <a:off x="419100" y="1053905"/>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200" b="1" dirty="0" err="1">
                <a:latin typeface="Calibri" pitchFamily="34" charset="0"/>
              </a:rPr>
              <a:t>Cyto</a:t>
            </a:r>
            <a:r>
              <a:rPr lang="en-US" sz="3200" b="1" dirty="0">
                <a:latin typeface="Calibri" pitchFamily="34" charset="0"/>
              </a:rPr>
              <a:t>- means cell, and the cytoskeleton is made up of the long, strong </a:t>
            </a:r>
            <a:r>
              <a:rPr lang="en-US" sz="3200" b="1" dirty="0">
                <a:ln>
                  <a:solidFill>
                    <a:sysClr val="windowText" lastClr="000000"/>
                  </a:solidFill>
                </a:ln>
                <a:solidFill>
                  <a:srgbClr val="FFFF00"/>
                </a:solidFill>
                <a:latin typeface="Calibri" pitchFamily="34" charset="0"/>
              </a:rPr>
              <a:t>proteins</a:t>
            </a:r>
            <a:r>
              <a:rPr lang="en-US" sz="3200" b="1" dirty="0">
                <a:ln>
                  <a:solidFill>
                    <a:sysClr val="windowText" lastClr="000000"/>
                  </a:solidFill>
                </a:ln>
                <a:latin typeface="Calibri" pitchFamily="34" charset="0"/>
              </a:rPr>
              <a:t> </a:t>
            </a:r>
            <a:r>
              <a:rPr lang="en-US" sz="3200" b="1" dirty="0">
                <a:latin typeface="Calibri" pitchFamily="34" charset="0"/>
              </a:rPr>
              <a:t>that helps the cell keep its shape and structure.  It also helps the cell divide into two cells as it reproduces.</a:t>
            </a:r>
          </a:p>
        </p:txBody>
      </p:sp>
      <p:pic>
        <p:nvPicPr>
          <p:cNvPr id="13317" name="Picture 3"/>
          <p:cNvPicPr>
            <a:picLocks noChangeAspect="1" noChangeArrowheads="1"/>
          </p:cNvPicPr>
          <p:nvPr/>
        </p:nvPicPr>
        <p:blipFill>
          <a:blip r:embed="rId2">
            <a:extLst>
              <a:ext uri="{28A0092B-C50C-407E-A947-70E740481C1C}">
                <a14:useLocalDpi xmlns:a14="http://schemas.microsoft.com/office/drawing/2010/main" val="0"/>
              </a:ext>
            </a:extLst>
          </a:blip>
          <a:srcRect l="4338" t="34921" r="8888"/>
          <a:stretch>
            <a:fillRect/>
          </a:stretch>
        </p:blipFill>
        <p:spPr bwMode="auto">
          <a:xfrm>
            <a:off x="0" y="3429000"/>
            <a:ext cx="460375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l="6718" t="8537" r="2429" b="14102"/>
          <a:stretch>
            <a:fillRect/>
          </a:stretch>
        </p:blipFill>
        <p:spPr bwMode="auto">
          <a:xfrm>
            <a:off x="4603750" y="3429000"/>
            <a:ext cx="4540250" cy="345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9"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Cytoskeleton</a:t>
            </a:r>
          </a:p>
        </p:txBody>
      </p:sp>
      <p:sp>
        <p:nvSpPr>
          <p:cNvPr id="7" name="Text Box 6"/>
          <p:cNvSpPr txBox="1">
            <a:spLocks noChangeArrowheads="1"/>
          </p:cNvSpPr>
          <p:nvPr/>
        </p:nvSpPr>
        <p:spPr bwMode="auto">
          <a:xfrm>
            <a:off x="419100" y="1053905"/>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200" b="1" dirty="0" err="1">
                <a:latin typeface="Calibri" pitchFamily="34" charset="0"/>
              </a:rPr>
              <a:t>Cyto</a:t>
            </a:r>
            <a:r>
              <a:rPr lang="en-US" sz="3200" b="1" dirty="0">
                <a:latin typeface="Calibri" pitchFamily="34" charset="0"/>
              </a:rPr>
              <a:t>- means cell, and the cytoskeleton is made up of the long, strong </a:t>
            </a:r>
            <a:r>
              <a:rPr lang="en-US" sz="3200" b="1" dirty="0">
                <a:ln>
                  <a:solidFill>
                    <a:sysClr val="windowText" lastClr="000000"/>
                  </a:solidFill>
                </a:ln>
                <a:solidFill>
                  <a:srgbClr val="FFFF00"/>
                </a:solidFill>
                <a:latin typeface="Calibri" pitchFamily="34" charset="0"/>
              </a:rPr>
              <a:t>proteins</a:t>
            </a:r>
            <a:r>
              <a:rPr lang="en-US" sz="3200" b="1" dirty="0">
                <a:ln>
                  <a:solidFill>
                    <a:sysClr val="windowText" lastClr="000000"/>
                  </a:solidFill>
                </a:ln>
                <a:latin typeface="Calibri" pitchFamily="34" charset="0"/>
              </a:rPr>
              <a:t> </a:t>
            </a:r>
            <a:r>
              <a:rPr lang="en-US" sz="3200" b="1" dirty="0">
                <a:latin typeface="Calibri" pitchFamily="34" charset="0"/>
              </a:rPr>
              <a:t>that helps the cell keep its shape and structure.  It also helps the cell divide into two cells as it reproduces.</a:t>
            </a:r>
          </a:p>
        </p:txBody>
      </p:sp>
      <p:pic>
        <p:nvPicPr>
          <p:cNvPr id="14341" name="Picture 3"/>
          <p:cNvPicPr>
            <a:picLocks noChangeAspect="1" noChangeArrowheads="1"/>
          </p:cNvPicPr>
          <p:nvPr/>
        </p:nvPicPr>
        <p:blipFill>
          <a:blip r:embed="rId2">
            <a:extLst>
              <a:ext uri="{28A0092B-C50C-407E-A947-70E740481C1C}">
                <a14:useLocalDpi xmlns:a14="http://schemas.microsoft.com/office/drawing/2010/main" val="0"/>
              </a:ext>
            </a:extLst>
          </a:blip>
          <a:srcRect l="4338" t="34921" r="8888"/>
          <a:stretch>
            <a:fillRect/>
          </a:stretch>
        </p:blipFill>
        <p:spPr bwMode="auto">
          <a:xfrm>
            <a:off x="0" y="3429000"/>
            <a:ext cx="460375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l="6718" t="8537" r="2429" b="14102"/>
          <a:stretch>
            <a:fillRect/>
          </a:stretch>
        </p:blipFill>
        <p:spPr bwMode="auto">
          <a:xfrm>
            <a:off x="4603750" y="3429000"/>
            <a:ext cx="4540250" cy="345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hlinkClick r:id="rId4" action="ppaction://hlinksldjump"/>
          </p:cNvPr>
          <p:cNvSpPr txBox="1"/>
          <p:nvPr/>
        </p:nvSpPr>
        <p:spPr>
          <a:xfrm>
            <a:off x="7018338" y="95250"/>
            <a:ext cx="1965325" cy="646113"/>
          </a:xfrm>
          <a:prstGeom prst="rect">
            <a:avLst/>
          </a:prstGeom>
          <a:solidFill>
            <a:schemeClr val="accent1">
              <a:lumMod val="60000"/>
              <a:lumOff val="40000"/>
            </a:schemeClr>
          </a:solidFill>
          <a:ln w="28575">
            <a:solidFill>
              <a:schemeClr val="tx2">
                <a:lumMod val="60000"/>
                <a:lumOff val="40000"/>
              </a:schemeClr>
            </a:solidFill>
          </a:ln>
        </p:spPr>
        <p:txBody>
          <a:bodyPr>
            <a:spAutoFit/>
          </a:bodyPr>
          <a:lstStyle/>
          <a:p>
            <a:pPr algn="ctr">
              <a:defRPr/>
            </a:pPr>
            <a:r>
              <a:rPr lang="en-US" b="1" dirty="0">
                <a:latin typeface="Arial" charset="0"/>
              </a:rPr>
              <a:t>Return to Prokaryotic Cell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6" name="Rectangle 5"/>
          <p:cNvSpPr/>
          <p:nvPr/>
        </p:nvSpPr>
        <p:spPr>
          <a:xfrm>
            <a:off x="0" y="3502025"/>
            <a:ext cx="9144000" cy="335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5411788" y="3502025"/>
            <a:ext cx="33528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Ribosome</a:t>
            </a:r>
          </a:p>
        </p:txBody>
      </p:sp>
      <p:pic>
        <p:nvPicPr>
          <p:cNvPr id="15365" name="Picture 2" descr="Transla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02025"/>
            <a:ext cx="335438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2025"/>
            <a:ext cx="47244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609600" y="1066800"/>
            <a:ext cx="8001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Ribosomes are made mostly of </a:t>
            </a:r>
            <a:r>
              <a:rPr lang="en-US" sz="2400" b="1" dirty="0" err="1">
                <a:latin typeface="Arial" charset="0"/>
              </a:rPr>
              <a:t>rRNA</a:t>
            </a:r>
            <a:r>
              <a:rPr lang="en-US" sz="2400" b="1" dirty="0">
                <a:latin typeface="Arial" charset="0"/>
              </a:rPr>
              <a:t>, and they are found in the cytoplasm of the cell.  They are the molecular machines that </a:t>
            </a:r>
            <a:r>
              <a:rPr lang="en-US" sz="2400" b="1" i="1" dirty="0">
                <a:ln>
                  <a:solidFill>
                    <a:schemeClr val="tx1"/>
                  </a:solidFill>
                </a:ln>
                <a:solidFill>
                  <a:srgbClr val="FFC000"/>
                </a:solidFill>
                <a:latin typeface="Arial" charset="0"/>
              </a:rPr>
              <a:t>organize the translation of proteins</a:t>
            </a:r>
            <a:r>
              <a:rPr lang="en-US" sz="2400" b="1" dirty="0">
                <a:latin typeface="Arial" charset="0"/>
              </a:rPr>
              <a:t>.  Ribosomes are found in high numbers in the rough endoplasmic reticulum where much of the cell’s translation of proteins occurs.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3502025"/>
            <a:ext cx="9144000" cy="335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5411788" y="3502025"/>
            <a:ext cx="33528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Ribosome</a:t>
            </a:r>
          </a:p>
        </p:txBody>
      </p:sp>
      <p:pic>
        <p:nvPicPr>
          <p:cNvPr id="16390" name="Picture 2" descr="Transla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02025"/>
            <a:ext cx="335438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2025"/>
            <a:ext cx="47244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609600" y="1066800"/>
            <a:ext cx="8001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Ribosomes are made mostly of </a:t>
            </a:r>
            <a:r>
              <a:rPr lang="en-US" sz="2400" b="1" dirty="0" err="1">
                <a:latin typeface="Arial" charset="0"/>
              </a:rPr>
              <a:t>rRNA</a:t>
            </a:r>
            <a:r>
              <a:rPr lang="en-US" sz="2400" b="1" dirty="0">
                <a:latin typeface="Arial" charset="0"/>
              </a:rPr>
              <a:t>, and they are found in the cytoplasm of the cell.  They are the molecular machines that </a:t>
            </a:r>
            <a:r>
              <a:rPr lang="en-US" sz="2400" b="1" i="1" dirty="0">
                <a:ln>
                  <a:solidFill>
                    <a:schemeClr val="tx1"/>
                  </a:solidFill>
                </a:ln>
                <a:solidFill>
                  <a:srgbClr val="FFC000"/>
                </a:solidFill>
                <a:latin typeface="Arial" charset="0"/>
              </a:rPr>
              <a:t>organize the translation of proteins</a:t>
            </a:r>
            <a:r>
              <a:rPr lang="en-US" sz="2400" b="1" dirty="0">
                <a:latin typeface="Arial" charset="0"/>
              </a:rPr>
              <a:t>.  Ribosomes are found in high numbers in the rough endoplasmic reticulum where much of the cell’s translation of proteins occurs.</a:t>
            </a:r>
          </a:p>
        </p:txBody>
      </p:sp>
      <p:sp>
        <p:nvSpPr>
          <p:cNvPr id="9" name="TextBox 8">
            <a:hlinkClick r:id="rId5" action="ppaction://hlinksldjump"/>
          </p:cNvPr>
          <p:cNvSpPr txBox="1"/>
          <p:nvPr/>
        </p:nvSpPr>
        <p:spPr>
          <a:xfrm>
            <a:off x="7018338" y="95250"/>
            <a:ext cx="1965325" cy="646113"/>
          </a:xfrm>
          <a:prstGeom prst="rect">
            <a:avLst/>
          </a:prstGeom>
          <a:solidFill>
            <a:schemeClr val="accent1">
              <a:lumMod val="60000"/>
              <a:lumOff val="40000"/>
            </a:schemeClr>
          </a:solidFill>
          <a:ln w="28575">
            <a:solidFill>
              <a:schemeClr val="tx2">
                <a:lumMod val="60000"/>
                <a:lumOff val="40000"/>
              </a:schemeClr>
            </a:solidFill>
          </a:ln>
        </p:spPr>
        <p:txBody>
          <a:bodyPr>
            <a:spAutoFit/>
          </a:bodyPr>
          <a:lstStyle/>
          <a:p>
            <a:pPr algn="ctr">
              <a:defRPr/>
            </a:pPr>
            <a:r>
              <a:rPr lang="en-US" b="1" dirty="0">
                <a:latin typeface="Arial" charset="0"/>
              </a:rPr>
              <a:t>Return to Prokaryotic Cell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4572000" y="0"/>
            <a:ext cx="4572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1" name="TextBox 1"/>
          <p:cNvSpPr txBox="1">
            <a:spLocks noChangeArrowheads="1"/>
          </p:cNvSpPr>
          <p:nvPr/>
        </p:nvSpPr>
        <p:spPr bwMode="auto">
          <a:xfrm>
            <a:off x="609600" y="457200"/>
            <a:ext cx="342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Vacuole</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3733800"/>
            <a:ext cx="44005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381000" y="1295400"/>
            <a:ext cx="3962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Vacuoles are membrane bound organelles which contain water and other molecules.  Vacuoles can serve many purposes including </a:t>
            </a:r>
            <a:r>
              <a:rPr lang="en-US" sz="2400" b="1" dirty="0">
                <a:ln>
                  <a:solidFill>
                    <a:schemeClr val="tx1"/>
                  </a:solidFill>
                </a:ln>
                <a:solidFill>
                  <a:srgbClr val="0099FF"/>
                </a:solidFill>
                <a:latin typeface="Arial" charset="0"/>
              </a:rPr>
              <a:t>storing nutrients</a:t>
            </a:r>
            <a:r>
              <a:rPr lang="en-US" sz="2400" b="1" dirty="0">
                <a:latin typeface="Arial" charset="0"/>
              </a:rPr>
              <a:t> and isolating wastes.  The central vacuole in plant cells helps the plant maintain turgor pressure which keeps the cell rigid and stiff.</a:t>
            </a:r>
          </a:p>
        </p:txBody>
      </p:sp>
      <p:pic>
        <p:nvPicPr>
          <p:cNvPr id="17414" name="Picture 6" descr="800px-Biological_cell_vacu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09600"/>
            <a:ext cx="39624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4114800"/>
            <a:ext cx="9144000" cy="2743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35"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Lysosome</a:t>
            </a:r>
          </a:p>
        </p:txBody>
      </p:sp>
      <p:pic>
        <p:nvPicPr>
          <p:cNvPr id="18436" name="Picture 2" descr="648px-Induced_fit_diagram.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267200"/>
            <a:ext cx="5943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381000" y="1143000"/>
            <a:ext cx="8305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Lysosomes are spherical organelles which contain digestive enzymes.  These enzymes digest large molecules and break them apart into their pieces.  Lysosomes are responsible for </a:t>
            </a:r>
            <a:r>
              <a:rPr lang="en-US" sz="2400" b="1" dirty="0">
                <a:ln>
                  <a:solidFill>
                    <a:schemeClr val="tx1"/>
                  </a:solidFill>
                </a:ln>
                <a:solidFill>
                  <a:srgbClr val="00FF00"/>
                </a:solidFill>
                <a:latin typeface="Arial" charset="0"/>
              </a:rPr>
              <a:t>digesting</a:t>
            </a:r>
            <a:r>
              <a:rPr lang="en-US" sz="2400" b="1" dirty="0">
                <a:solidFill>
                  <a:srgbClr val="00FF00"/>
                </a:solidFill>
                <a:latin typeface="Arial" charset="0"/>
              </a:rPr>
              <a:t> </a:t>
            </a:r>
            <a:r>
              <a:rPr lang="en-US" sz="2400" b="1" dirty="0">
                <a:latin typeface="Arial" charset="0"/>
              </a:rPr>
              <a:t>food molecules, recycling worn out organelles and breaking apart harmful bacteria and viruses that are engulfed by the cell.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59" name="TextBox 1"/>
          <p:cNvSpPr txBox="1">
            <a:spLocks noChangeArrowheads="1"/>
          </p:cNvSpPr>
          <p:nvPr/>
        </p:nvSpPr>
        <p:spPr bwMode="auto">
          <a:xfrm>
            <a:off x="876300" y="381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Chromosomes</a:t>
            </a:r>
          </a:p>
        </p:txBody>
      </p:sp>
      <p:sp>
        <p:nvSpPr>
          <p:cNvPr id="19460" name="Text Box 5">
            <a:hlinkClick r:id="rId2" action="ppaction://hlinksldjump"/>
          </p:cNvPr>
          <p:cNvSpPr txBox="1">
            <a:spLocks noChangeArrowheads="1"/>
          </p:cNvSpPr>
          <p:nvPr/>
        </p:nvSpPr>
        <p:spPr bwMode="auto">
          <a:xfrm>
            <a:off x="7162800" y="228600"/>
            <a:ext cx="1828800" cy="935038"/>
          </a:xfrm>
          <a:prstGeom prst="rect">
            <a:avLst/>
          </a:prstGeom>
          <a:solidFill>
            <a:srgbClr val="99CCFF"/>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latin typeface="Arial" panose="020B0604020202020204" pitchFamily="34" charset="0"/>
              </a:rPr>
              <a:t>Click here to return to Nucleus slide.</a:t>
            </a:r>
          </a:p>
        </p:txBody>
      </p:sp>
      <p:pic>
        <p:nvPicPr>
          <p:cNvPr id="1946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34290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20"/>
          <p:cNvSpPr txBox="1">
            <a:spLocks noChangeArrowheads="1"/>
          </p:cNvSpPr>
          <p:nvPr/>
        </p:nvSpPr>
        <p:spPr bwMode="auto">
          <a:xfrm>
            <a:off x="1905000" y="3733800"/>
            <a:ext cx="1447800" cy="536575"/>
          </a:xfrm>
          <a:prstGeom prst="rect">
            <a:avLst/>
          </a:prstGeom>
          <a:solidFill>
            <a:schemeClr val="bg1"/>
          </a:solidFill>
          <a:ln w="1905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Human Chromosomes</a:t>
            </a:r>
          </a:p>
        </p:txBody>
      </p:sp>
      <p:grpSp>
        <p:nvGrpSpPr>
          <p:cNvPr id="19463" name="Group 16"/>
          <p:cNvGrpSpPr>
            <a:grpSpLocks/>
          </p:cNvGrpSpPr>
          <p:nvPr/>
        </p:nvGrpSpPr>
        <p:grpSpPr bwMode="auto">
          <a:xfrm>
            <a:off x="0" y="1371600"/>
            <a:ext cx="9144000" cy="2224088"/>
            <a:chOff x="1676400" y="4114800"/>
            <a:chExt cx="5638800" cy="1371600"/>
          </a:xfrm>
        </p:grpSpPr>
        <p:sp>
          <p:nvSpPr>
            <p:cNvPr id="16" name="Rectangle 15"/>
            <p:cNvSpPr>
              <a:spLocks noChangeArrowheads="1"/>
            </p:cNvSpPr>
            <p:nvPr/>
          </p:nvSpPr>
          <p:spPr bwMode="auto">
            <a:xfrm>
              <a:off x="1676400" y="4114800"/>
              <a:ext cx="5638800" cy="1371600"/>
            </a:xfrm>
            <a:prstGeom prst="rect">
              <a:avLst/>
            </a:prstGeom>
            <a:solidFill>
              <a:schemeClr val="bg1"/>
            </a:solidFill>
            <a:ln w="19050" algn="ctr">
              <a:solidFill>
                <a:schemeClr val="bg1"/>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grpSp>
          <p:nvGrpSpPr>
            <p:cNvPr id="19466" name="Group 2"/>
            <p:cNvGrpSpPr>
              <a:grpSpLocks/>
            </p:cNvGrpSpPr>
            <p:nvPr/>
          </p:nvGrpSpPr>
          <p:grpSpPr bwMode="auto">
            <a:xfrm>
              <a:off x="1828800" y="4316158"/>
              <a:ext cx="5303838" cy="1009864"/>
              <a:chOff x="107922060" y="109355493"/>
              <a:chExt cx="4491990" cy="751895"/>
            </a:xfrm>
          </p:grpSpPr>
          <p:pic>
            <p:nvPicPr>
              <p:cNvPr id="19467" name="Picture 1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t="34383"/>
              <a:stretch>
                <a:fillRect/>
              </a:stretch>
            </p:blipFill>
            <p:spPr bwMode="auto">
              <a:xfrm>
                <a:off x="107922060" y="109355493"/>
                <a:ext cx="4491990" cy="751895"/>
              </a:xfrm>
              <a:prstGeom prst="rect">
                <a:avLst/>
              </a:prstGeom>
              <a:solidFill>
                <a:schemeClr val="bg1"/>
              </a:solidFill>
              <a:ln>
                <a:noFill/>
              </a:ln>
              <a:extLst>
                <a:ext uri="{91240B29-F687-4F45-9708-019B960494DF}">
                  <a14:hiddenLine xmlns:a14="http://schemas.microsoft.com/office/drawing/2010/main" w="9525" algn="in">
                    <a:solidFill>
                      <a:srgbClr val="000000"/>
                    </a:solidFill>
                    <a:miter lim="800000"/>
                    <a:headEnd/>
                    <a:tailEnd/>
                  </a14:hiddenLine>
                </a:ext>
              </a:extLst>
            </p:spPr>
          </p:pic>
          <p:sp>
            <p:nvSpPr>
              <p:cNvPr id="19468" name="Line 11"/>
              <p:cNvSpPr>
                <a:spLocks noChangeShapeType="1"/>
              </p:cNvSpPr>
              <p:nvPr/>
            </p:nvSpPr>
            <p:spPr bwMode="auto">
              <a:xfrm>
                <a:off x="108242100" y="109699425"/>
                <a:ext cx="2000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9" name="Line 10"/>
              <p:cNvSpPr>
                <a:spLocks noChangeShapeType="1"/>
              </p:cNvSpPr>
              <p:nvPr/>
            </p:nvSpPr>
            <p:spPr bwMode="auto">
              <a:xfrm>
                <a:off x="108842175" y="109699425"/>
                <a:ext cx="2000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Line 9"/>
              <p:cNvSpPr>
                <a:spLocks noChangeShapeType="1"/>
              </p:cNvSpPr>
              <p:nvPr/>
            </p:nvSpPr>
            <p:spPr bwMode="auto">
              <a:xfrm>
                <a:off x="109327950" y="109699425"/>
                <a:ext cx="2000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1" name="Line 8"/>
              <p:cNvSpPr>
                <a:spLocks noChangeShapeType="1"/>
              </p:cNvSpPr>
              <p:nvPr/>
            </p:nvSpPr>
            <p:spPr bwMode="auto">
              <a:xfrm>
                <a:off x="109813725" y="109699425"/>
                <a:ext cx="2000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Line 7"/>
              <p:cNvSpPr>
                <a:spLocks noChangeShapeType="1"/>
              </p:cNvSpPr>
              <p:nvPr/>
            </p:nvSpPr>
            <p:spPr bwMode="auto">
              <a:xfrm>
                <a:off x="110270925" y="109699425"/>
                <a:ext cx="2000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3" name="Line 6"/>
              <p:cNvSpPr>
                <a:spLocks noChangeShapeType="1"/>
              </p:cNvSpPr>
              <p:nvPr/>
            </p:nvSpPr>
            <p:spPr bwMode="auto">
              <a:xfrm>
                <a:off x="110813850" y="109699425"/>
                <a:ext cx="2000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Line 5"/>
              <p:cNvSpPr>
                <a:spLocks noChangeShapeType="1"/>
              </p:cNvSpPr>
              <p:nvPr/>
            </p:nvSpPr>
            <p:spPr bwMode="auto">
              <a:xfrm>
                <a:off x="111356775" y="109699425"/>
                <a:ext cx="2000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4"/>
              <p:cNvSpPr>
                <a:spLocks noChangeShapeType="1"/>
              </p:cNvSpPr>
              <p:nvPr/>
            </p:nvSpPr>
            <p:spPr bwMode="auto">
              <a:xfrm>
                <a:off x="111871125" y="109699425"/>
                <a:ext cx="20002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Rectangle 3"/>
              <p:cNvSpPr>
                <a:spLocks noChangeArrowheads="1"/>
              </p:cNvSpPr>
              <p:nvPr/>
            </p:nvSpPr>
            <p:spPr bwMode="auto">
              <a:xfrm>
                <a:off x="112071150" y="109781494"/>
                <a:ext cx="136703" cy="136701"/>
              </a:xfrm>
              <a:prstGeom prst="rect">
                <a:avLst/>
              </a:prstGeom>
              <a:noFill/>
              <a:ln w="952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sp>
        <p:nvSpPr>
          <p:cNvPr id="43043" name="Text Box 35"/>
          <p:cNvSpPr txBox="1">
            <a:spLocks noChangeArrowheads="1"/>
          </p:cNvSpPr>
          <p:nvPr/>
        </p:nvSpPr>
        <p:spPr bwMode="auto">
          <a:xfrm>
            <a:off x="3810000" y="3810000"/>
            <a:ext cx="4724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n>
                  <a:solidFill>
                    <a:schemeClr val="tx1"/>
                  </a:solidFill>
                </a:ln>
                <a:solidFill>
                  <a:srgbClr val="FF0000"/>
                </a:solidFill>
                <a:latin typeface="Arial" charset="0"/>
              </a:rPr>
              <a:t>DNA</a:t>
            </a:r>
            <a:r>
              <a:rPr lang="en-US" sz="2400" b="1" dirty="0">
                <a:latin typeface="Arial" charset="0"/>
              </a:rPr>
              <a:t> is wound and wound into very compact structures called chromosomes.  Each chromosome contains a large amount of DNA.  DNA is the molecule that contains the </a:t>
            </a:r>
            <a:r>
              <a:rPr lang="en-US" sz="2400" b="1" dirty="0">
                <a:ln>
                  <a:solidFill>
                    <a:schemeClr val="tx1"/>
                  </a:solidFill>
                </a:ln>
                <a:solidFill>
                  <a:srgbClr val="0099FF"/>
                </a:solidFill>
                <a:latin typeface="Arial" charset="0"/>
              </a:rPr>
              <a:t>blueprint</a:t>
            </a:r>
            <a:r>
              <a:rPr lang="en-US" sz="2400" b="1" dirty="0">
                <a:latin typeface="Arial" charset="0"/>
              </a:rPr>
              <a:t> for the cell.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3" name="TextBox 1"/>
          <p:cNvSpPr txBox="1">
            <a:spLocks noChangeArrowheads="1"/>
          </p:cNvSpPr>
          <p:nvPr/>
        </p:nvSpPr>
        <p:spPr bwMode="auto">
          <a:xfrm>
            <a:off x="876300" y="381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Chromosome</a:t>
            </a:r>
          </a:p>
        </p:txBody>
      </p:sp>
      <p:sp>
        <p:nvSpPr>
          <p:cNvPr id="43043" name="Text Box 35"/>
          <p:cNvSpPr txBox="1">
            <a:spLocks noChangeArrowheads="1"/>
          </p:cNvSpPr>
          <p:nvPr/>
        </p:nvSpPr>
        <p:spPr bwMode="auto">
          <a:xfrm>
            <a:off x="419100" y="3886200"/>
            <a:ext cx="84201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n>
                  <a:solidFill>
                    <a:schemeClr val="tx1"/>
                  </a:solidFill>
                </a:ln>
                <a:solidFill>
                  <a:srgbClr val="FF0000"/>
                </a:solidFill>
                <a:latin typeface="Arial" charset="0"/>
              </a:rPr>
              <a:t>DNA</a:t>
            </a:r>
            <a:r>
              <a:rPr lang="en-US" sz="2400" b="1" dirty="0">
                <a:latin typeface="Arial" charset="0"/>
              </a:rPr>
              <a:t> is wound and wound into very compact structures called chromosomes. DNA is the molecule that contains the </a:t>
            </a:r>
            <a:r>
              <a:rPr lang="en-US" sz="2400" b="1" dirty="0">
                <a:ln>
                  <a:solidFill>
                    <a:schemeClr val="tx1"/>
                  </a:solidFill>
                </a:ln>
                <a:solidFill>
                  <a:srgbClr val="0099FF"/>
                </a:solidFill>
                <a:latin typeface="Arial" charset="0"/>
              </a:rPr>
              <a:t>blueprint</a:t>
            </a:r>
            <a:r>
              <a:rPr lang="en-US" sz="2400" b="1" dirty="0">
                <a:latin typeface="Arial" charset="0"/>
              </a:rPr>
              <a:t> for the cell. In prokaryotes, there is only one, circular chromosome.  One main difference between prokaryotes and eukaryotes is that prokaryotes do </a:t>
            </a:r>
            <a:r>
              <a:rPr lang="en-US" sz="2400" b="1" dirty="0">
                <a:ln>
                  <a:solidFill>
                    <a:sysClr val="windowText" lastClr="000000"/>
                  </a:solidFill>
                </a:ln>
                <a:solidFill>
                  <a:srgbClr val="FF0000"/>
                </a:solidFill>
                <a:latin typeface="Arial" charset="0"/>
              </a:rPr>
              <a:t>NOT</a:t>
            </a:r>
            <a:r>
              <a:rPr lang="en-US" sz="2400" b="1" dirty="0">
                <a:ln>
                  <a:solidFill>
                    <a:sysClr val="windowText" lastClr="000000"/>
                  </a:solidFill>
                </a:ln>
                <a:latin typeface="Arial" charset="0"/>
              </a:rPr>
              <a:t> </a:t>
            </a:r>
            <a:r>
              <a:rPr lang="en-US" sz="2400" b="1" dirty="0">
                <a:latin typeface="Arial" charset="0"/>
              </a:rPr>
              <a:t>have a nucleus to store DNA inside of.</a:t>
            </a:r>
          </a:p>
        </p:txBody>
      </p:sp>
      <p:sp>
        <p:nvSpPr>
          <p:cNvPr id="21" name="Rectangle 20"/>
          <p:cNvSpPr/>
          <p:nvPr/>
        </p:nvSpPr>
        <p:spPr>
          <a:xfrm>
            <a:off x="0" y="1333500"/>
            <a:ext cx="9144000" cy="240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506538"/>
            <a:ext cx="352901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228600" y="1506538"/>
            <a:ext cx="2049463" cy="523875"/>
          </a:xfrm>
          <a:prstGeom prst="rect">
            <a:avLst/>
          </a:prstGeom>
          <a:noFill/>
          <a:ln w="19050">
            <a:noFill/>
            <a:miter lim="800000"/>
            <a:headEnd/>
            <a:tailEnd/>
          </a:ln>
        </p:spPr>
        <p:txBody>
          <a:bodyPr>
            <a:spAutoFit/>
          </a:bodyPr>
          <a:lstStyle/>
          <a:p>
            <a:pPr algn="ctr">
              <a:defRPr/>
            </a:pPr>
            <a:r>
              <a:rPr lang="en-US" sz="2800" b="1" dirty="0">
                <a:latin typeface="+mn-lt"/>
              </a:rPr>
              <a:t>Prokaryote</a:t>
            </a:r>
          </a:p>
        </p:txBody>
      </p:sp>
      <p:pic>
        <p:nvPicPr>
          <p:cNvPr id="204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44613"/>
            <a:ext cx="2286000"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hlinkClick r:id="rId4" action="ppaction://hlinksldjump"/>
          </p:cNvPr>
          <p:cNvSpPr txBox="1"/>
          <p:nvPr/>
        </p:nvSpPr>
        <p:spPr>
          <a:xfrm>
            <a:off x="7018338" y="95250"/>
            <a:ext cx="1965325" cy="646113"/>
          </a:xfrm>
          <a:prstGeom prst="rect">
            <a:avLst/>
          </a:prstGeom>
          <a:solidFill>
            <a:schemeClr val="accent1">
              <a:lumMod val="60000"/>
              <a:lumOff val="40000"/>
            </a:schemeClr>
          </a:solidFill>
          <a:ln w="28575">
            <a:solidFill>
              <a:schemeClr val="tx2">
                <a:lumMod val="60000"/>
                <a:lumOff val="40000"/>
              </a:schemeClr>
            </a:solidFill>
          </a:ln>
        </p:spPr>
        <p:txBody>
          <a:bodyPr>
            <a:spAutoFit/>
          </a:bodyPr>
          <a:lstStyle/>
          <a:p>
            <a:pPr algn="ctr">
              <a:defRPr/>
            </a:pPr>
            <a:r>
              <a:rPr lang="en-US" b="1" dirty="0">
                <a:latin typeface="Arial" charset="0"/>
              </a:rPr>
              <a:t>Return to Prokaryotic Cell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H="1">
            <a:off x="-152400" y="1492250"/>
            <a:ext cx="9448800" cy="34607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1175" y="1752600"/>
            <a:ext cx="56229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3" action="ppaction://hlinksldjump"/>
          </p:cNvPr>
          <p:cNvSpPr/>
          <p:nvPr/>
        </p:nvSpPr>
        <p:spPr>
          <a:xfrm>
            <a:off x="1409701" y="39858"/>
            <a:ext cx="6324599" cy="923330"/>
          </a:xfrm>
          <a:prstGeom prst="rect">
            <a:avLst/>
          </a:prstGeom>
          <a:noFill/>
        </p:spPr>
        <p:txBody>
          <a:bodyPr>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The Prokaryotic Cell</a:t>
            </a:r>
          </a:p>
        </p:txBody>
      </p:sp>
      <p:cxnSp>
        <p:nvCxnSpPr>
          <p:cNvPr id="11" name="Straight Connector 10"/>
          <p:cNvCxnSpPr/>
          <p:nvPr/>
        </p:nvCxnSpPr>
        <p:spPr>
          <a:xfrm>
            <a:off x="3276600" y="3429000"/>
            <a:ext cx="2895600" cy="152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81338" y="2743200"/>
            <a:ext cx="1947862" cy="13906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81338" y="3733800"/>
            <a:ext cx="2328862" cy="4000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276600" y="3048000"/>
            <a:ext cx="3048000" cy="12604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724400" y="2743200"/>
            <a:ext cx="685800" cy="16573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805238" y="2743200"/>
            <a:ext cx="2024062" cy="170338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673350" y="3770313"/>
            <a:ext cx="674688" cy="46355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84" name="TextBox 40959"/>
          <p:cNvSpPr txBox="1">
            <a:spLocks noChangeArrowheads="1"/>
          </p:cNvSpPr>
          <p:nvPr/>
        </p:nvSpPr>
        <p:spPr bwMode="auto">
          <a:xfrm>
            <a:off x="1219200" y="4140200"/>
            <a:ext cx="157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Arial" panose="020B0604020202020204" pitchFamily="34" charset="0"/>
              </a:rPr>
              <a:t>Cytoskeleton</a:t>
            </a:r>
          </a:p>
        </p:txBody>
      </p:sp>
      <p:sp>
        <p:nvSpPr>
          <p:cNvPr id="36" name="TextBox 35"/>
          <p:cNvSpPr txBox="1"/>
          <p:nvPr/>
        </p:nvSpPr>
        <p:spPr>
          <a:xfrm>
            <a:off x="1018735" y="5181600"/>
            <a:ext cx="7106530" cy="954107"/>
          </a:xfrm>
          <a:prstGeom prst="rect">
            <a:avLst/>
          </a:prstGeom>
          <a:noFill/>
        </p:spPr>
        <p:txBody>
          <a:bodyPr>
            <a:spAutoFit/>
          </a:bodyPr>
          <a:lstStyle/>
          <a:p>
            <a:pPr algn="ctr">
              <a:defRPr/>
            </a:pPr>
            <a:r>
              <a:rPr lang="en-US" sz="2800" b="1" i="1" dirty="0">
                <a:ln>
                  <a:solidFill>
                    <a:schemeClr val="tx1"/>
                  </a:solidFill>
                </a:ln>
                <a:solidFill>
                  <a:srgbClr val="0070C0"/>
                </a:solidFill>
                <a:latin typeface="Arial" charset="0"/>
              </a:rPr>
              <a:t>Prokaryotes do not have a nucleus or any other membrane-bound organelles!</a:t>
            </a:r>
          </a:p>
        </p:txBody>
      </p:sp>
      <p:sp>
        <p:nvSpPr>
          <p:cNvPr id="4" name="Rectangle 3">
            <a:hlinkClick r:id="rId4" action="ppaction://hlinksldjump"/>
          </p:cNvPr>
          <p:cNvSpPr/>
          <p:nvPr/>
        </p:nvSpPr>
        <p:spPr>
          <a:xfrm>
            <a:off x="2209800" y="1981200"/>
            <a:ext cx="1828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hlinkClick r:id="rId5" action="ppaction://hlinksldjump"/>
          </p:cNvPr>
          <p:cNvSpPr/>
          <p:nvPr/>
        </p:nvSpPr>
        <p:spPr>
          <a:xfrm flipH="1">
            <a:off x="1687513" y="2640013"/>
            <a:ext cx="1393825"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hlinkClick r:id="rId6" action="ppaction://hlinksldjump"/>
          </p:cNvPr>
          <p:cNvSpPr/>
          <p:nvPr/>
        </p:nvSpPr>
        <p:spPr>
          <a:xfrm flipH="1">
            <a:off x="4343400" y="1758950"/>
            <a:ext cx="2971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hlinkClick r:id="rId7" action="ppaction://hlinksldjump"/>
          </p:cNvPr>
          <p:cNvSpPr/>
          <p:nvPr/>
        </p:nvSpPr>
        <p:spPr>
          <a:xfrm flipH="1">
            <a:off x="5961063" y="4113213"/>
            <a:ext cx="1066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hlinkClick r:id="rId8" action="ppaction://hlinksldjump"/>
          </p:cNvPr>
          <p:cNvSpPr/>
          <p:nvPr/>
        </p:nvSpPr>
        <p:spPr>
          <a:xfrm flipH="1">
            <a:off x="1219200" y="4046538"/>
            <a:ext cx="1574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7" name="TextBox 1"/>
          <p:cNvSpPr txBox="1">
            <a:spLocks noChangeArrowheads="1"/>
          </p:cNvSpPr>
          <p:nvPr/>
        </p:nvSpPr>
        <p:spPr bwMode="auto">
          <a:xfrm>
            <a:off x="396875" y="241300"/>
            <a:ext cx="3390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Cell  Wall</a:t>
            </a:r>
          </a:p>
        </p:txBody>
      </p:sp>
      <p:sp>
        <p:nvSpPr>
          <p:cNvPr id="43043" name="Text Box 35"/>
          <p:cNvSpPr txBox="1">
            <a:spLocks noChangeArrowheads="1"/>
          </p:cNvSpPr>
          <p:nvPr/>
        </p:nvSpPr>
        <p:spPr bwMode="auto">
          <a:xfrm>
            <a:off x="255270" y="1295400"/>
            <a:ext cx="369276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dirty="0">
                <a:latin typeface="Arial" charset="0"/>
              </a:rPr>
              <a:t>Some prokaryotic cells have a cell wall.  This cell wall is usually made of peptidoglycan and it provides the cell with additional </a:t>
            </a:r>
            <a:r>
              <a:rPr lang="en-US" sz="2800" b="1" dirty="0">
                <a:ln>
                  <a:solidFill>
                    <a:schemeClr val="tx1"/>
                  </a:solidFill>
                </a:ln>
                <a:solidFill>
                  <a:srgbClr val="FFFF00"/>
                </a:solidFill>
                <a:latin typeface="Arial" charset="0"/>
              </a:rPr>
              <a:t>protection</a:t>
            </a:r>
            <a:r>
              <a:rPr lang="en-US" sz="2800" b="1" dirty="0">
                <a:latin typeface="Arial" charset="0"/>
              </a:rPr>
              <a:t> and </a:t>
            </a:r>
            <a:r>
              <a:rPr lang="en-US" sz="2800" b="1" dirty="0">
                <a:ln>
                  <a:solidFill>
                    <a:schemeClr val="tx1"/>
                  </a:solidFill>
                </a:ln>
                <a:solidFill>
                  <a:srgbClr val="FFC000"/>
                </a:solidFill>
                <a:latin typeface="Arial" charset="0"/>
              </a:rPr>
              <a:t>structural support</a:t>
            </a:r>
            <a:r>
              <a:rPr lang="en-US" sz="2800" b="1" dirty="0">
                <a:latin typeface="Arial" charset="0"/>
              </a:rPr>
              <a:t>. </a:t>
            </a:r>
          </a:p>
        </p:txBody>
      </p:sp>
      <p:sp>
        <p:nvSpPr>
          <p:cNvPr id="21" name="Rectangle 20"/>
          <p:cNvSpPr/>
          <p:nvPr/>
        </p:nvSpPr>
        <p:spPr>
          <a:xfrm>
            <a:off x="4191000" y="0"/>
            <a:ext cx="495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1"/>
          <p:cNvSpPr>
            <a:spLocks noChangeArrowheads="1"/>
          </p:cNvSpPr>
          <p:nvPr/>
        </p:nvSpPr>
        <p:spPr bwMode="auto">
          <a:xfrm>
            <a:off x="4800600" y="5057775"/>
            <a:ext cx="2049463" cy="523875"/>
          </a:xfrm>
          <a:prstGeom prst="rect">
            <a:avLst/>
          </a:prstGeom>
          <a:noFill/>
          <a:ln w="19050">
            <a:noFill/>
            <a:miter lim="800000"/>
            <a:headEnd/>
            <a:tailEnd/>
          </a:ln>
        </p:spPr>
        <p:txBody>
          <a:bodyPr>
            <a:spAutoFit/>
          </a:bodyPr>
          <a:lstStyle/>
          <a:p>
            <a:pPr algn="ctr">
              <a:defRPr/>
            </a:pPr>
            <a:r>
              <a:rPr lang="en-US" sz="2800" b="1" dirty="0">
                <a:latin typeface="+mn-lt"/>
              </a:rPr>
              <a:t>Prokaryote</a:t>
            </a:r>
          </a:p>
        </p:txBody>
      </p:sp>
      <p:pic>
        <p:nvPicPr>
          <p:cNvPr id="21511"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383088" y="1295400"/>
            <a:ext cx="4038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
          <p:cNvSpPr>
            <a:spLocks noChangeArrowheads="1"/>
          </p:cNvSpPr>
          <p:nvPr/>
        </p:nvSpPr>
        <p:spPr bwMode="auto">
          <a:xfrm>
            <a:off x="6460440" y="1366485"/>
            <a:ext cx="2438400" cy="523220"/>
          </a:xfrm>
          <a:prstGeom prst="rect">
            <a:avLst/>
          </a:prstGeom>
          <a:noFill/>
          <a:ln w="19050">
            <a:noFill/>
            <a:miter lim="800000"/>
            <a:headEnd/>
            <a:tailEnd/>
          </a:ln>
        </p:spPr>
        <p:txBody>
          <a:bodyPr>
            <a:spAutoFit/>
          </a:bodyPr>
          <a:lstStyle/>
          <a:p>
            <a:pPr algn="ctr">
              <a:defRPr/>
            </a:pPr>
            <a:r>
              <a:rPr lang="en-US" sz="2800" b="1" dirty="0">
                <a:ln>
                  <a:solidFill>
                    <a:sysClr val="windowText" lastClr="000000"/>
                  </a:solidFill>
                </a:ln>
                <a:solidFill>
                  <a:srgbClr val="FF0000"/>
                </a:solidFill>
                <a:latin typeface="+mn-lt"/>
              </a:rPr>
              <a:t>Bacterial Cell</a:t>
            </a:r>
          </a:p>
        </p:txBody>
      </p:sp>
      <p:pic>
        <p:nvPicPr>
          <p:cNvPr id="21513" name="Picture 199"/>
          <p:cNvPicPr>
            <a:picLocks noChangeAspect="1" noChangeArrowheads="1"/>
          </p:cNvPicPr>
          <p:nvPr/>
        </p:nvPicPr>
        <p:blipFill>
          <a:blip r:embed="rId3">
            <a:clrChange>
              <a:clrFrom>
                <a:srgbClr val="FFFFFF"/>
              </a:clrFrom>
              <a:clrTo>
                <a:srgbClr val="FFFFFF">
                  <a:alpha val="0"/>
                </a:srgbClr>
              </a:clrTo>
            </a:clrChange>
            <a:lum bright="-40000" contrast="48000"/>
            <a:extLst>
              <a:ext uri="{28A0092B-C50C-407E-A947-70E740481C1C}">
                <a14:useLocalDpi xmlns:a14="http://schemas.microsoft.com/office/drawing/2010/main" val="0"/>
              </a:ext>
            </a:extLst>
          </a:blip>
          <a:srcRect/>
          <a:stretch>
            <a:fillRect/>
          </a:stretch>
        </p:blipFill>
        <p:spPr bwMode="auto">
          <a:xfrm rot="-1884748">
            <a:off x="6084888" y="5310188"/>
            <a:ext cx="22352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9" name="TextBox 28">
            <a:hlinkClick r:id="rId4" action="ppaction://hlinksldjump"/>
          </p:cNvPr>
          <p:cNvSpPr txBox="1"/>
          <p:nvPr/>
        </p:nvSpPr>
        <p:spPr>
          <a:xfrm>
            <a:off x="7018338" y="95250"/>
            <a:ext cx="1965325" cy="646113"/>
          </a:xfrm>
          <a:prstGeom prst="rect">
            <a:avLst/>
          </a:prstGeom>
          <a:solidFill>
            <a:schemeClr val="accent1">
              <a:lumMod val="60000"/>
              <a:lumOff val="40000"/>
            </a:schemeClr>
          </a:solidFill>
          <a:ln w="28575">
            <a:solidFill>
              <a:schemeClr val="tx2">
                <a:lumMod val="60000"/>
                <a:lumOff val="40000"/>
              </a:schemeClr>
            </a:solidFill>
          </a:ln>
        </p:spPr>
        <p:txBody>
          <a:bodyPr>
            <a:spAutoFit/>
          </a:bodyPr>
          <a:lstStyle/>
          <a:p>
            <a:pPr algn="ctr">
              <a:defRPr/>
            </a:pPr>
            <a:r>
              <a:rPr lang="en-US" b="1" dirty="0">
                <a:latin typeface="Arial" charset="0"/>
              </a:rPr>
              <a:t>Return to Prokaryotic Cell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The Eukaryotic Cell</a:t>
            </a:r>
          </a:p>
        </p:txBody>
      </p:sp>
      <p:pic>
        <p:nvPicPr>
          <p:cNvPr id="4099" name="Picture 3" descr="Animal_cell_structure_en.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52673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5715000" y="1600200"/>
            <a:ext cx="3276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latin typeface="Arial" panose="020B0604020202020204" pitchFamily="34" charset="0"/>
              </a:rPr>
              <a:t>Eukaryotic cells are complex cells that contain many specialized parts known as </a:t>
            </a:r>
            <a:r>
              <a:rPr lang="en-US" altLang="en-US" sz="2400" b="1" i="1">
                <a:latin typeface="Arial" panose="020B0604020202020204" pitchFamily="34" charset="0"/>
              </a:rPr>
              <a:t>organelles</a:t>
            </a:r>
            <a:r>
              <a:rPr lang="en-US" altLang="en-US" sz="2400" b="1">
                <a:latin typeface="Arial" panose="020B0604020202020204" pitchFamily="34" charset="0"/>
              </a:rPr>
              <a:t>.  These organelles often have their own membrane, and they help the cell perform the complex tasks needed for survival.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3" name="TextBox 1"/>
          <p:cNvSpPr txBox="1">
            <a:spLocks noChangeArrowheads="1"/>
          </p:cNvSpPr>
          <p:nvPr/>
        </p:nvSpPr>
        <p:spPr bwMode="auto">
          <a:xfrm>
            <a:off x="11430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The Prokaryotic Cell</a:t>
            </a: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3538"/>
            <a:ext cx="48704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365652" y="1353239"/>
            <a:ext cx="362594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b="1" dirty="0" smtClean="0"/>
              <a:t>Prokaryotic cells are cells that do </a:t>
            </a:r>
            <a:r>
              <a:rPr lang="en-US" sz="2400" b="1" dirty="0" smtClean="0">
                <a:ln>
                  <a:solidFill>
                    <a:schemeClr val="tx1"/>
                  </a:solidFill>
                </a:ln>
                <a:solidFill>
                  <a:srgbClr val="FF0000"/>
                </a:solidFill>
              </a:rPr>
              <a:t>NOT</a:t>
            </a:r>
            <a:r>
              <a:rPr lang="en-US" sz="2400" b="1" dirty="0" smtClean="0">
                <a:ln>
                  <a:solidFill>
                    <a:schemeClr val="tx1"/>
                  </a:solidFill>
                </a:ln>
              </a:rPr>
              <a:t> </a:t>
            </a:r>
            <a:r>
              <a:rPr lang="en-US" sz="2400" b="1" dirty="0" smtClean="0"/>
              <a:t>contain any membrane-bound organelles.  They do still contain some organelles, such as ribosomes and cell walls.  Because they do not contain individual compartments, they are much </a:t>
            </a:r>
            <a:r>
              <a:rPr lang="en-US" sz="2400" b="1" i="1" dirty="0" smtClean="0">
                <a:ln>
                  <a:solidFill>
                    <a:schemeClr val="tx1"/>
                  </a:solidFill>
                </a:ln>
                <a:solidFill>
                  <a:srgbClr val="0070C0"/>
                </a:solidFill>
              </a:rPr>
              <a:t>smaller</a:t>
            </a:r>
            <a:r>
              <a:rPr lang="en-US" sz="2400" b="1" dirty="0" smtClean="0">
                <a:ln>
                  <a:solidFill>
                    <a:schemeClr val="tx1"/>
                  </a:solidFill>
                </a:ln>
                <a:solidFill>
                  <a:srgbClr val="0070C0"/>
                </a:solidFill>
              </a:rPr>
              <a:t> </a:t>
            </a:r>
            <a:r>
              <a:rPr lang="en-US" sz="2400" b="1" dirty="0" smtClean="0"/>
              <a:t>than eukaryotes.</a:t>
            </a:r>
          </a:p>
        </p:txBody>
      </p:sp>
      <p:sp>
        <p:nvSpPr>
          <p:cNvPr id="6" name="TextBox 5">
            <a:hlinkClick r:id="rId3" action="ppaction://hlinksldjump"/>
          </p:cNvPr>
          <p:cNvSpPr txBox="1"/>
          <p:nvPr/>
        </p:nvSpPr>
        <p:spPr>
          <a:xfrm>
            <a:off x="7026275" y="6019800"/>
            <a:ext cx="1965325" cy="646113"/>
          </a:xfrm>
          <a:prstGeom prst="rect">
            <a:avLst/>
          </a:prstGeom>
          <a:solidFill>
            <a:schemeClr val="accent1">
              <a:lumMod val="60000"/>
              <a:lumOff val="40000"/>
            </a:schemeClr>
          </a:solidFill>
          <a:ln w="28575">
            <a:solidFill>
              <a:schemeClr val="tx2">
                <a:lumMod val="60000"/>
                <a:lumOff val="40000"/>
              </a:schemeClr>
            </a:solidFill>
          </a:ln>
        </p:spPr>
        <p:txBody>
          <a:bodyPr>
            <a:spAutoFit/>
          </a:bodyPr>
          <a:lstStyle/>
          <a:p>
            <a:pPr algn="ctr">
              <a:defRPr/>
            </a:pPr>
            <a:r>
              <a:rPr lang="en-US" b="1" dirty="0">
                <a:latin typeface="Arial" charset="0"/>
              </a:rPr>
              <a:t>Return to Prokaryotic Cell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6" name="Rectangle 5"/>
          <p:cNvSpPr/>
          <p:nvPr/>
        </p:nvSpPr>
        <p:spPr>
          <a:xfrm>
            <a:off x="0" y="3419475"/>
            <a:ext cx="9144000" cy="290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7" name="TextBox 1"/>
          <p:cNvSpPr txBox="1">
            <a:spLocks noChangeArrowheads="1"/>
          </p:cNvSpPr>
          <p:nvPr/>
        </p:nvSpPr>
        <p:spPr bwMode="auto">
          <a:xfrm>
            <a:off x="2209800" y="228600"/>
            <a:ext cx="472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Mitochondrion</a:t>
            </a:r>
          </a:p>
        </p:txBody>
      </p:sp>
      <p:pic>
        <p:nvPicPr>
          <p:cNvPr id="6148" name="Picture 4" descr="electron_transport_chain.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54102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Animal_mitochondrion_diagram_en_(edit).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9888" y="3657600"/>
            <a:ext cx="3694112"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990600" y="1066800"/>
            <a:ext cx="7162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The cell’s mitochondria perform the </a:t>
            </a:r>
            <a:r>
              <a:rPr lang="en-US" sz="2400" b="1" dirty="0">
                <a:ln>
                  <a:solidFill>
                    <a:schemeClr val="tx1"/>
                  </a:solidFill>
                </a:ln>
                <a:solidFill>
                  <a:srgbClr val="FFFF00"/>
                </a:solidFill>
                <a:latin typeface="Arial" charset="0"/>
              </a:rPr>
              <a:t>energy conversions</a:t>
            </a:r>
            <a:r>
              <a:rPr lang="en-US" sz="2400" b="1" dirty="0">
                <a:latin typeface="Arial" charset="0"/>
              </a:rPr>
              <a:t> necessary to transfer the bulk of the energy taken from food molecules into the energy molecule called </a:t>
            </a:r>
            <a:r>
              <a:rPr lang="en-US" sz="2400" b="1" dirty="0">
                <a:ln>
                  <a:solidFill>
                    <a:schemeClr val="tx1"/>
                  </a:solidFill>
                </a:ln>
                <a:solidFill>
                  <a:srgbClr val="FFC000"/>
                </a:solidFill>
                <a:latin typeface="Arial" charset="0"/>
              </a:rPr>
              <a:t>ATP</a:t>
            </a:r>
            <a:r>
              <a:rPr lang="en-US" sz="2400" b="1" dirty="0">
                <a:latin typeface="Arial" charset="0"/>
              </a:rPr>
              <a:t>.  This is why the mitochondria are known as the </a:t>
            </a:r>
            <a:r>
              <a:rPr lang="en-US" sz="2400" b="1" i="1" dirty="0">
                <a:latin typeface="Arial" charset="0"/>
              </a:rPr>
              <a:t>powerhouse</a:t>
            </a:r>
            <a:r>
              <a:rPr lang="en-US" sz="2400" b="1" dirty="0">
                <a:latin typeface="Arial" charset="0"/>
              </a:rPr>
              <a:t> of the cell.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838200" y="315913"/>
            <a:ext cx="4038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Endoplasmic Reticulum</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4189413"/>
            <a:ext cx="34274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Group 11"/>
          <p:cNvGrpSpPr>
            <a:grpSpLocks/>
          </p:cNvGrpSpPr>
          <p:nvPr/>
        </p:nvGrpSpPr>
        <p:grpSpPr bwMode="auto">
          <a:xfrm>
            <a:off x="5562600" y="168275"/>
            <a:ext cx="3581400" cy="3940175"/>
            <a:chOff x="0" y="2743200"/>
            <a:chExt cx="3146651" cy="3462754"/>
          </a:xfrm>
        </p:grpSpPr>
        <p:grpSp>
          <p:nvGrpSpPr>
            <p:cNvPr id="7175" name="Group 5"/>
            <p:cNvGrpSpPr>
              <a:grpSpLocks/>
            </p:cNvGrpSpPr>
            <p:nvPr/>
          </p:nvGrpSpPr>
          <p:grpSpPr bwMode="auto">
            <a:xfrm>
              <a:off x="0" y="2743200"/>
              <a:ext cx="3144088" cy="3429000"/>
              <a:chOff x="2894920" y="3124200"/>
              <a:chExt cx="3144088" cy="3429000"/>
            </a:xfrm>
          </p:grpSpPr>
          <p:pic>
            <p:nvPicPr>
              <p:cNvPr id="7178" name="Picture 2"/>
              <p:cNvPicPr>
                <a:picLocks noChangeAspect="1" noChangeArrowheads="1"/>
              </p:cNvPicPr>
              <p:nvPr/>
            </p:nvPicPr>
            <p:blipFill>
              <a:blip r:embed="rId4">
                <a:extLst>
                  <a:ext uri="{28A0092B-C50C-407E-A947-70E740481C1C}">
                    <a14:useLocalDpi xmlns:a14="http://schemas.microsoft.com/office/drawing/2010/main" val="0"/>
                  </a:ext>
                </a:extLst>
              </a:blip>
              <a:srcRect t="110"/>
              <a:stretch>
                <a:fillRect/>
              </a:stretch>
            </p:blipFill>
            <p:spPr bwMode="auto">
              <a:xfrm>
                <a:off x="3048000" y="3124200"/>
                <a:ext cx="299100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79" name="TextBox 7"/>
              <p:cNvSpPr txBox="1">
                <a:spLocks noChangeArrowheads="1"/>
              </p:cNvSpPr>
              <p:nvPr/>
            </p:nvSpPr>
            <p:spPr bwMode="auto">
              <a:xfrm>
                <a:off x="2894920" y="4059692"/>
                <a:ext cx="1012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Nucleus</a:t>
                </a:r>
              </a:p>
            </p:txBody>
          </p:sp>
          <p:sp>
            <p:nvSpPr>
              <p:cNvPr id="7180" name="TextBox 8"/>
              <p:cNvSpPr txBox="1">
                <a:spLocks noChangeArrowheads="1"/>
              </p:cNvSpPr>
              <p:nvPr/>
            </p:nvSpPr>
            <p:spPr bwMode="auto">
              <a:xfrm>
                <a:off x="4191000" y="3886200"/>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Endoplasmic Reticulum</a:t>
                </a:r>
              </a:p>
            </p:txBody>
          </p:sp>
        </p:grpSp>
        <p:sp>
          <p:nvSpPr>
            <p:cNvPr id="7176" name="TextBox 9"/>
            <p:cNvSpPr txBox="1">
              <a:spLocks noChangeArrowheads="1"/>
            </p:cNvSpPr>
            <p:nvPr/>
          </p:nvSpPr>
          <p:spPr bwMode="auto">
            <a:xfrm>
              <a:off x="2058080" y="4343400"/>
              <a:ext cx="10885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Golgi Apparatus</a:t>
              </a:r>
            </a:p>
          </p:txBody>
        </p:sp>
        <p:sp>
          <p:nvSpPr>
            <p:cNvPr id="7177" name="TextBox 10"/>
            <p:cNvSpPr txBox="1">
              <a:spLocks noChangeArrowheads="1"/>
            </p:cNvSpPr>
            <p:nvPr/>
          </p:nvSpPr>
          <p:spPr bwMode="auto">
            <a:xfrm>
              <a:off x="610280" y="5867400"/>
              <a:ext cx="1012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vesicle</a:t>
              </a:r>
            </a:p>
          </p:txBody>
        </p:sp>
      </p:grpSp>
      <p:cxnSp>
        <p:nvCxnSpPr>
          <p:cNvPr id="12" name="Straight Connector 11"/>
          <p:cNvCxnSpPr/>
          <p:nvPr/>
        </p:nvCxnSpPr>
        <p:spPr>
          <a:xfrm rot="5400000">
            <a:off x="2286000" y="3429000"/>
            <a:ext cx="68580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32" name="Text Box 12"/>
          <p:cNvSpPr txBox="1">
            <a:spLocks noChangeArrowheads="1"/>
          </p:cNvSpPr>
          <p:nvPr/>
        </p:nvSpPr>
        <p:spPr bwMode="auto">
          <a:xfrm>
            <a:off x="381000" y="1828800"/>
            <a:ext cx="4953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The endoplasmic reticulum (ER) is the location where many important molecules are created and metabolized.  The </a:t>
            </a:r>
            <a:r>
              <a:rPr lang="en-US" sz="2400" b="1" i="1" dirty="0">
                <a:ln>
                  <a:solidFill>
                    <a:schemeClr val="tx1"/>
                  </a:solidFill>
                </a:ln>
                <a:solidFill>
                  <a:srgbClr val="00FF00"/>
                </a:solidFill>
                <a:latin typeface="Arial" charset="0"/>
              </a:rPr>
              <a:t>rough ER</a:t>
            </a:r>
            <a:r>
              <a:rPr lang="en-US" sz="2400" b="1" dirty="0">
                <a:ln>
                  <a:solidFill>
                    <a:schemeClr val="tx1"/>
                  </a:solidFill>
                </a:ln>
                <a:solidFill>
                  <a:srgbClr val="00FF00"/>
                </a:solidFill>
                <a:latin typeface="Arial" charset="0"/>
              </a:rPr>
              <a:t> </a:t>
            </a:r>
            <a:r>
              <a:rPr lang="en-US" sz="2400" b="1" dirty="0">
                <a:latin typeface="Arial" charset="0"/>
              </a:rPr>
              <a:t>is where proteins are translated.  It is the ribosomes that give the rough ER its bumpy appearance.  The </a:t>
            </a:r>
            <a:r>
              <a:rPr lang="en-US" sz="2400" b="1" i="1" dirty="0">
                <a:ln>
                  <a:solidFill>
                    <a:schemeClr val="tx1"/>
                  </a:solidFill>
                </a:ln>
                <a:solidFill>
                  <a:srgbClr val="00B0F0"/>
                </a:solidFill>
                <a:latin typeface="Arial" charset="0"/>
              </a:rPr>
              <a:t>smooth ER</a:t>
            </a:r>
            <a:r>
              <a:rPr lang="en-US" sz="2400" b="1" dirty="0">
                <a:ln>
                  <a:solidFill>
                    <a:schemeClr val="tx1"/>
                  </a:solidFill>
                </a:ln>
                <a:solidFill>
                  <a:srgbClr val="00B0F0"/>
                </a:solidFill>
                <a:latin typeface="Arial" charset="0"/>
              </a:rPr>
              <a:t> </a:t>
            </a:r>
            <a:r>
              <a:rPr lang="en-US" sz="2400" b="1" dirty="0">
                <a:latin typeface="Arial" charset="0"/>
              </a:rPr>
              <a:t>is where lipids and steroids are </a:t>
            </a:r>
            <a:r>
              <a:rPr lang="en-US" sz="2400" b="1" dirty="0">
                <a:latin typeface="Arial" charset="0"/>
              </a:rPr>
              <a:t>synthesized.  The endoplasmic reticulum also </a:t>
            </a:r>
            <a:r>
              <a:rPr lang="en-US" sz="2400" b="1" i="1" dirty="0">
                <a:latin typeface="Arial" charset="0"/>
              </a:rPr>
              <a:t>distributes</a:t>
            </a:r>
            <a:r>
              <a:rPr lang="en-US" sz="2400" b="1" dirty="0">
                <a:latin typeface="Arial" charset="0"/>
              </a:rPr>
              <a:t> these new molecules throughout the cell.</a:t>
            </a:r>
            <a:endParaRPr lang="en-US" sz="2400" b="1" dirty="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685800" y="381000"/>
            <a:ext cx="3276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Nucleus</a:t>
            </a:r>
          </a:p>
        </p:txBody>
      </p:sp>
      <p:pic>
        <p:nvPicPr>
          <p:cNvPr id="8195" name="Picture 2" descr="human_cell_nucleus.svg.png"/>
          <p:cNvPicPr>
            <a:picLocks noChangeAspect="1"/>
          </p:cNvPicPr>
          <p:nvPr/>
        </p:nvPicPr>
        <p:blipFill>
          <a:blip r:embed="rId3">
            <a:extLst>
              <a:ext uri="{28A0092B-C50C-407E-A947-70E740481C1C}">
                <a14:useLocalDpi xmlns:a14="http://schemas.microsoft.com/office/drawing/2010/main" val="0"/>
              </a:ext>
            </a:extLst>
          </a:blip>
          <a:srcRect b="2721"/>
          <a:stretch>
            <a:fillRect/>
          </a:stretch>
        </p:blipFill>
        <p:spPr bwMode="auto">
          <a:xfrm>
            <a:off x="4645025" y="3276600"/>
            <a:ext cx="44989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5888"/>
            <a:ext cx="44958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304800" y="1219200"/>
            <a:ext cx="4114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dirty="0">
                <a:latin typeface="Arial" charset="0"/>
              </a:rPr>
              <a:t>The nucleus contains the </a:t>
            </a:r>
            <a:r>
              <a:rPr lang="en-US" sz="2400" b="1" dirty="0">
                <a:ln>
                  <a:solidFill>
                    <a:schemeClr val="tx1"/>
                  </a:solidFill>
                </a:ln>
                <a:solidFill>
                  <a:srgbClr val="FF0000"/>
                </a:solidFill>
                <a:latin typeface="Arial" charset="0"/>
              </a:rPr>
              <a:t>genetic material </a:t>
            </a:r>
            <a:r>
              <a:rPr lang="en-US" sz="2400" b="1" dirty="0">
                <a:latin typeface="Arial" charset="0"/>
              </a:rPr>
              <a:t>of the cell in the form of </a:t>
            </a:r>
            <a:r>
              <a:rPr lang="en-US" sz="2400" b="1" dirty="0">
                <a:ln>
                  <a:solidFill>
                    <a:schemeClr val="tx1"/>
                  </a:solidFill>
                </a:ln>
                <a:solidFill>
                  <a:srgbClr val="FF0000"/>
                </a:solidFill>
                <a:latin typeface="Arial" charset="0"/>
              </a:rPr>
              <a:t>DNA</a:t>
            </a:r>
            <a:r>
              <a:rPr lang="en-US" sz="2400" b="1" dirty="0">
                <a:latin typeface="Arial" charset="0"/>
              </a:rPr>
              <a:t>.  This DNA is packaged into large structures known as </a:t>
            </a:r>
            <a:r>
              <a:rPr lang="en-US" sz="2400" b="1" dirty="0">
                <a:latin typeface="Arial" charset="0"/>
                <a:hlinkClick r:id="rId5" action="ppaction://hlinksldjump"/>
              </a:rPr>
              <a:t>chromosomes</a:t>
            </a:r>
            <a:r>
              <a:rPr lang="en-US" sz="2400" b="1" dirty="0">
                <a:latin typeface="Arial" charset="0"/>
              </a:rPr>
              <a:t>.  The DNA contains the instructions or blueprint for the cell, which is why the nucleus is often referred to as the control center of the eukaryotic cell.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1" name="Rectangle 10"/>
          <p:cNvSpPr/>
          <p:nvPr/>
        </p:nvSpPr>
        <p:spPr>
          <a:xfrm>
            <a:off x="0" y="3302000"/>
            <a:ext cx="9144000"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9" name="TextBox 1"/>
          <p:cNvSpPr txBox="1">
            <a:spLocks noChangeArrowheads="1"/>
          </p:cNvSpPr>
          <p:nvPr/>
        </p:nvSpPr>
        <p:spPr bwMode="auto">
          <a:xfrm>
            <a:off x="1127125"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Vesicle</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l="1405" t="17795"/>
          <a:stretch>
            <a:fillRect/>
          </a:stretch>
        </p:blipFill>
        <p:spPr bwMode="auto">
          <a:xfrm>
            <a:off x="3835400" y="3300413"/>
            <a:ext cx="4691063"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9221" name="Group 11"/>
          <p:cNvGrpSpPr>
            <a:grpSpLocks/>
          </p:cNvGrpSpPr>
          <p:nvPr/>
        </p:nvGrpSpPr>
        <p:grpSpPr bwMode="auto">
          <a:xfrm>
            <a:off x="381000" y="3302000"/>
            <a:ext cx="3146425" cy="3462338"/>
            <a:chOff x="0" y="2743200"/>
            <a:chExt cx="3146651" cy="3462754"/>
          </a:xfrm>
        </p:grpSpPr>
        <p:grpSp>
          <p:nvGrpSpPr>
            <p:cNvPr id="9223" name="Group 5"/>
            <p:cNvGrpSpPr>
              <a:grpSpLocks/>
            </p:cNvGrpSpPr>
            <p:nvPr/>
          </p:nvGrpSpPr>
          <p:grpSpPr bwMode="auto">
            <a:xfrm>
              <a:off x="0" y="2743200"/>
              <a:ext cx="3144088" cy="3429000"/>
              <a:chOff x="2894920" y="3124200"/>
              <a:chExt cx="3144088" cy="3429000"/>
            </a:xfrm>
          </p:grpSpPr>
          <p:pic>
            <p:nvPicPr>
              <p:cNvPr id="9226" name="Picture 2"/>
              <p:cNvPicPr>
                <a:picLocks noChangeAspect="1" noChangeArrowheads="1"/>
              </p:cNvPicPr>
              <p:nvPr/>
            </p:nvPicPr>
            <p:blipFill>
              <a:blip r:embed="rId4">
                <a:extLst>
                  <a:ext uri="{28A0092B-C50C-407E-A947-70E740481C1C}">
                    <a14:useLocalDpi xmlns:a14="http://schemas.microsoft.com/office/drawing/2010/main" val="0"/>
                  </a:ext>
                </a:extLst>
              </a:blip>
              <a:srcRect t="110"/>
              <a:stretch>
                <a:fillRect/>
              </a:stretch>
            </p:blipFill>
            <p:spPr bwMode="auto">
              <a:xfrm>
                <a:off x="3048000" y="3124200"/>
                <a:ext cx="299100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227" name="TextBox 7"/>
              <p:cNvSpPr txBox="1">
                <a:spLocks noChangeArrowheads="1"/>
              </p:cNvSpPr>
              <p:nvPr/>
            </p:nvSpPr>
            <p:spPr bwMode="auto">
              <a:xfrm>
                <a:off x="2894920" y="4059692"/>
                <a:ext cx="1012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Nucleus</a:t>
                </a:r>
              </a:p>
            </p:txBody>
          </p:sp>
          <p:sp>
            <p:nvSpPr>
              <p:cNvPr id="9228" name="TextBox 8"/>
              <p:cNvSpPr txBox="1">
                <a:spLocks noChangeArrowheads="1"/>
              </p:cNvSpPr>
              <p:nvPr/>
            </p:nvSpPr>
            <p:spPr bwMode="auto">
              <a:xfrm>
                <a:off x="4191000" y="3886200"/>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Endoplasmic Reticulum</a:t>
                </a:r>
              </a:p>
            </p:txBody>
          </p:sp>
        </p:grpSp>
        <p:sp>
          <p:nvSpPr>
            <p:cNvPr id="9224" name="TextBox 9"/>
            <p:cNvSpPr txBox="1">
              <a:spLocks noChangeArrowheads="1"/>
            </p:cNvSpPr>
            <p:nvPr/>
          </p:nvSpPr>
          <p:spPr bwMode="auto">
            <a:xfrm>
              <a:off x="2058080" y="4343400"/>
              <a:ext cx="10885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Golgi Apparatus</a:t>
              </a:r>
            </a:p>
          </p:txBody>
        </p:sp>
        <p:sp>
          <p:nvSpPr>
            <p:cNvPr id="9225" name="TextBox 10"/>
            <p:cNvSpPr txBox="1">
              <a:spLocks noChangeArrowheads="1"/>
            </p:cNvSpPr>
            <p:nvPr/>
          </p:nvSpPr>
          <p:spPr bwMode="auto">
            <a:xfrm>
              <a:off x="610280" y="5867400"/>
              <a:ext cx="1012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vesicle</a:t>
              </a:r>
            </a:p>
          </p:txBody>
        </p:sp>
      </p:grpSp>
      <p:sp>
        <p:nvSpPr>
          <p:cNvPr id="7180" name="Text Box 12"/>
          <p:cNvSpPr txBox="1">
            <a:spLocks noChangeArrowheads="1"/>
          </p:cNvSpPr>
          <p:nvPr/>
        </p:nvSpPr>
        <p:spPr bwMode="auto">
          <a:xfrm>
            <a:off x="438150" y="1198577"/>
            <a:ext cx="82677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1" dirty="0">
                <a:latin typeface="Arial" charset="0"/>
              </a:rPr>
              <a:t>Vesicles are small membrane bound sacs that are used to </a:t>
            </a:r>
            <a:r>
              <a:rPr lang="en-US" sz="3200" b="1" dirty="0">
                <a:ln>
                  <a:solidFill>
                    <a:schemeClr val="tx1"/>
                  </a:solidFill>
                </a:ln>
                <a:solidFill>
                  <a:srgbClr val="FFC000"/>
                </a:solidFill>
                <a:latin typeface="Arial" charset="0"/>
              </a:rPr>
              <a:t>transport</a:t>
            </a:r>
            <a:r>
              <a:rPr lang="en-US" sz="3200" b="1" dirty="0">
                <a:solidFill>
                  <a:srgbClr val="FFC000"/>
                </a:solidFill>
                <a:latin typeface="Arial" charset="0"/>
              </a:rPr>
              <a:t> </a:t>
            </a:r>
            <a:r>
              <a:rPr lang="en-US" sz="3200" b="1" dirty="0">
                <a:latin typeface="Arial" charset="0"/>
              </a:rPr>
              <a:t>molecules into, out of and through the eukaryotic cell.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609600" y="304800"/>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Rounded MT Bold" panose="020F0704030504030204" pitchFamily="34" charset="0"/>
                <a:cs typeface="Arial" panose="020B0604020202020204" pitchFamily="34" charset="0"/>
              </a:rPr>
              <a:t>Golgi Body</a:t>
            </a:r>
          </a:p>
          <a:p>
            <a:pPr algn="ctr" eaLnBrk="1" hangingPunct="1">
              <a:spcBef>
                <a:spcPct val="0"/>
              </a:spcBef>
              <a:buFontTx/>
              <a:buNone/>
            </a:pPr>
            <a:r>
              <a:rPr lang="en-US" altLang="en-US" sz="2000" b="1">
                <a:latin typeface="Arial Rounded MT Bold" panose="020F0704030504030204" pitchFamily="34" charset="0"/>
                <a:cs typeface="Arial" panose="020B0604020202020204" pitchFamily="34" charset="0"/>
              </a:rPr>
              <a:t>also known as the Golgi Apparatus</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288" y="4175125"/>
            <a:ext cx="340836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11"/>
          <p:cNvGrpSpPr>
            <a:grpSpLocks/>
          </p:cNvGrpSpPr>
          <p:nvPr/>
        </p:nvGrpSpPr>
        <p:grpSpPr bwMode="auto">
          <a:xfrm>
            <a:off x="5562600" y="168275"/>
            <a:ext cx="3581400" cy="3940175"/>
            <a:chOff x="0" y="2743200"/>
            <a:chExt cx="3146651" cy="3462754"/>
          </a:xfrm>
        </p:grpSpPr>
        <p:grpSp>
          <p:nvGrpSpPr>
            <p:cNvPr id="10247" name="Group 5"/>
            <p:cNvGrpSpPr>
              <a:grpSpLocks/>
            </p:cNvGrpSpPr>
            <p:nvPr/>
          </p:nvGrpSpPr>
          <p:grpSpPr bwMode="auto">
            <a:xfrm>
              <a:off x="0" y="2743200"/>
              <a:ext cx="3144088" cy="3429000"/>
              <a:chOff x="2894920" y="3124200"/>
              <a:chExt cx="3144088" cy="3429000"/>
            </a:xfrm>
          </p:grpSpPr>
          <p:pic>
            <p:nvPicPr>
              <p:cNvPr id="10250" name="Picture 2"/>
              <p:cNvPicPr>
                <a:picLocks noChangeAspect="1" noChangeArrowheads="1"/>
              </p:cNvPicPr>
              <p:nvPr/>
            </p:nvPicPr>
            <p:blipFill>
              <a:blip r:embed="rId4">
                <a:extLst>
                  <a:ext uri="{28A0092B-C50C-407E-A947-70E740481C1C}">
                    <a14:useLocalDpi xmlns:a14="http://schemas.microsoft.com/office/drawing/2010/main" val="0"/>
                  </a:ext>
                </a:extLst>
              </a:blip>
              <a:srcRect t="110"/>
              <a:stretch>
                <a:fillRect/>
              </a:stretch>
            </p:blipFill>
            <p:spPr bwMode="auto">
              <a:xfrm>
                <a:off x="3048000" y="3124200"/>
                <a:ext cx="299100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251" name="TextBox 7"/>
              <p:cNvSpPr txBox="1">
                <a:spLocks noChangeArrowheads="1"/>
              </p:cNvSpPr>
              <p:nvPr/>
            </p:nvSpPr>
            <p:spPr bwMode="auto">
              <a:xfrm>
                <a:off x="2894920" y="4059692"/>
                <a:ext cx="1012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Nucleus</a:t>
                </a:r>
              </a:p>
            </p:txBody>
          </p:sp>
          <p:sp>
            <p:nvSpPr>
              <p:cNvPr id="10252" name="TextBox 8"/>
              <p:cNvSpPr txBox="1">
                <a:spLocks noChangeArrowheads="1"/>
              </p:cNvSpPr>
              <p:nvPr/>
            </p:nvSpPr>
            <p:spPr bwMode="auto">
              <a:xfrm>
                <a:off x="4191000" y="3886200"/>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Endoplasmic Reticulum</a:t>
                </a:r>
              </a:p>
            </p:txBody>
          </p:sp>
        </p:grpSp>
        <p:sp>
          <p:nvSpPr>
            <p:cNvPr id="10248" name="TextBox 9"/>
            <p:cNvSpPr txBox="1">
              <a:spLocks noChangeArrowheads="1"/>
            </p:cNvSpPr>
            <p:nvPr/>
          </p:nvSpPr>
          <p:spPr bwMode="auto">
            <a:xfrm>
              <a:off x="2058080" y="4343400"/>
              <a:ext cx="10885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Golgi Apparatus</a:t>
              </a:r>
            </a:p>
          </p:txBody>
        </p:sp>
        <p:sp>
          <p:nvSpPr>
            <p:cNvPr id="10249" name="TextBox 10"/>
            <p:cNvSpPr txBox="1">
              <a:spLocks noChangeArrowheads="1"/>
            </p:cNvSpPr>
            <p:nvPr/>
          </p:nvSpPr>
          <p:spPr bwMode="auto">
            <a:xfrm>
              <a:off x="610280" y="5867400"/>
              <a:ext cx="1012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vesicle</a:t>
              </a:r>
            </a:p>
          </p:txBody>
        </p:sp>
      </p:grpSp>
      <p:cxnSp>
        <p:nvCxnSpPr>
          <p:cNvPr id="11" name="Straight Connector 10"/>
          <p:cNvCxnSpPr/>
          <p:nvPr/>
        </p:nvCxnSpPr>
        <p:spPr>
          <a:xfrm rot="5400000">
            <a:off x="2286000" y="3429000"/>
            <a:ext cx="68580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04" name="Text Box 12"/>
          <p:cNvSpPr txBox="1">
            <a:spLocks noChangeArrowheads="1"/>
          </p:cNvSpPr>
          <p:nvPr/>
        </p:nvSpPr>
        <p:spPr bwMode="auto">
          <a:xfrm>
            <a:off x="228600" y="1448271"/>
            <a:ext cx="533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dirty="0">
                <a:latin typeface="Arial" charset="0"/>
              </a:rPr>
              <a:t>The primary function of the Golgi apparatus is to </a:t>
            </a:r>
            <a:r>
              <a:rPr lang="en-US" sz="2800" b="1" dirty="0">
                <a:ln>
                  <a:solidFill>
                    <a:schemeClr val="tx1"/>
                  </a:solidFill>
                </a:ln>
                <a:solidFill>
                  <a:srgbClr val="00FF00"/>
                </a:solidFill>
                <a:latin typeface="Arial" charset="0"/>
              </a:rPr>
              <a:t>modify</a:t>
            </a:r>
            <a:r>
              <a:rPr lang="en-US" sz="2800" b="1" dirty="0">
                <a:latin typeface="Arial" charset="0"/>
              </a:rPr>
              <a:t> and </a:t>
            </a:r>
            <a:r>
              <a:rPr lang="en-US" sz="2800" b="1" dirty="0">
                <a:ln>
                  <a:solidFill>
                    <a:schemeClr val="tx1"/>
                  </a:solidFill>
                </a:ln>
                <a:solidFill>
                  <a:srgbClr val="00FF00"/>
                </a:solidFill>
                <a:latin typeface="Arial" charset="0"/>
              </a:rPr>
              <a:t>package</a:t>
            </a:r>
            <a:r>
              <a:rPr lang="en-US" sz="2800" b="1" dirty="0">
                <a:ln>
                  <a:solidFill>
                    <a:schemeClr val="tx1"/>
                  </a:solidFill>
                </a:ln>
                <a:latin typeface="Arial" charset="0"/>
              </a:rPr>
              <a:t> </a:t>
            </a:r>
            <a:r>
              <a:rPr lang="en-US" sz="2800" b="1" dirty="0">
                <a:latin typeface="Arial" charset="0"/>
              </a:rPr>
              <a:t>large molecules, primarily proteins and lipids.  This is especially important for proteins that will eventually leave the cell.  Sugars and lipid molecules are added to the proteins in the Golgi so that they can perform specific functions.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2607</TotalTime>
  <Words>957</Words>
  <Application>Microsoft Office PowerPoint</Application>
  <PresentationFormat>On-screen Show (4:3)</PresentationFormat>
  <Paragraphs>90</Paragraphs>
  <Slides>20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Haney</dc:creator>
  <cp:lastModifiedBy>Gracie Gonzalez</cp:lastModifiedBy>
  <cp:revision>28</cp:revision>
  <dcterms:created xsi:type="dcterms:W3CDTF">2010-06-14T16:17:52Z</dcterms:created>
  <dcterms:modified xsi:type="dcterms:W3CDTF">2016-09-14T13:17:29Z</dcterms:modified>
</cp:coreProperties>
</file>